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331" r:id="rId2"/>
    <p:sldId id="309" r:id="rId3"/>
    <p:sldId id="314" r:id="rId4"/>
    <p:sldId id="315" r:id="rId5"/>
    <p:sldId id="303" r:id="rId6"/>
    <p:sldId id="260" r:id="rId7"/>
    <p:sldId id="308" r:id="rId8"/>
    <p:sldId id="316" r:id="rId9"/>
    <p:sldId id="311" r:id="rId10"/>
    <p:sldId id="312" r:id="rId11"/>
    <p:sldId id="317" r:id="rId12"/>
    <p:sldId id="318" r:id="rId13"/>
    <p:sldId id="319" r:id="rId14"/>
    <p:sldId id="320" r:id="rId15"/>
    <p:sldId id="275" r:id="rId16"/>
    <p:sldId id="321" r:id="rId17"/>
    <p:sldId id="322" r:id="rId18"/>
    <p:sldId id="323" r:id="rId19"/>
    <p:sldId id="324" r:id="rId20"/>
    <p:sldId id="329" r:id="rId21"/>
    <p:sldId id="326" r:id="rId22"/>
    <p:sldId id="325" r:id="rId23"/>
    <p:sldId id="284" r:id="rId24"/>
    <p:sldId id="286" r:id="rId25"/>
    <p:sldId id="327" r:id="rId26"/>
    <p:sldId id="328" r:id="rId27"/>
    <p:sldId id="293" r:id="rId28"/>
    <p:sldId id="294" r:id="rId29"/>
    <p:sldId id="295" r:id="rId30"/>
    <p:sldId id="298" r:id="rId31"/>
    <p:sldId id="330" r:id="rId32"/>
  </p:sldIdLst>
  <p:sldSz cx="9906000" cy="6858000" type="A4"/>
  <p:notesSz cx="9926638"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0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55D"/>
    <a:srgbClr val="F5F5F9"/>
    <a:srgbClr val="F6A03C"/>
    <a:srgbClr val="85C440"/>
    <a:srgbClr val="B8C9D2"/>
    <a:srgbClr val="438597"/>
    <a:srgbClr val="7D858F"/>
    <a:srgbClr val="9CB3C0"/>
    <a:srgbClr val="BF9C57"/>
    <a:srgbClr val="D14B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5401" autoAdjust="0"/>
  </p:normalViewPr>
  <p:slideViewPr>
    <p:cSldViewPr snapToGrid="0" showGuides="1">
      <p:cViewPr varScale="1">
        <p:scale>
          <a:sx n="87" d="100"/>
          <a:sy n="87" d="100"/>
        </p:scale>
        <p:origin x="965" y="91"/>
      </p:cViewPr>
      <p:guideLst>
        <p:guide orient="horz" pos="2205"/>
        <p:guide pos="30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703" cy="344342"/>
          </a:xfrm>
          <a:prstGeom prst="rect">
            <a:avLst/>
          </a:prstGeom>
        </p:spPr>
        <p:txBody>
          <a:bodyPr vert="horz" lIns="92062" tIns="46031" rIns="92062" bIns="46031" rtlCol="0"/>
          <a:lstStyle>
            <a:lvl1pPr algn="l">
              <a:defRPr sz="1200"/>
            </a:lvl1pPr>
          </a:lstStyle>
          <a:p>
            <a:endParaRPr lang="fr-FR"/>
          </a:p>
        </p:txBody>
      </p:sp>
      <p:sp>
        <p:nvSpPr>
          <p:cNvPr id="3" name="Espace réservé de la date 2"/>
          <p:cNvSpPr>
            <a:spLocks noGrp="1"/>
          </p:cNvSpPr>
          <p:nvPr>
            <p:ph type="dt" idx="1"/>
          </p:nvPr>
        </p:nvSpPr>
        <p:spPr>
          <a:xfrm>
            <a:off x="5623339" y="0"/>
            <a:ext cx="4301702" cy="344342"/>
          </a:xfrm>
          <a:prstGeom prst="rect">
            <a:avLst/>
          </a:prstGeom>
        </p:spPr>
        <p:txBody>
          <a:bodyPr vert="horz" lIns="92062" tIns="46031" rIns="92062" bIns="46031" rtlCol="0"/>
          <a:lstStyle>
            <a:lvl1pPr algn="r">
              <a:defRPr sz="1200"/>
            </a:lvl1pPr>
          </a:lstStyle>
          <a:p>
            <a:fld id="{230340D7-2934-4426-B01B-40359EC29FB2}" type="datetimeFigureOut">
              <a:rPr lang="fr-FR" smtClean="0"/>
              <a:t>22/05/2018</a:t>
            </a:fld>
            <a:endParaRPr lang="fr-FR"/>
          </a:p>
        </p:txBody>
      </p:sp>
      <p:sp>
        <p:nvSpPr>
          <p:cNvPr id="4" name="Espace réservé de l'image des diapositives 3"/>
          <p:cNvSpPr>
            <a:spLocks noGrp="1" noRot="1" noChangeAspect="1"/>
          </p:cNvSpPr>
          <p:nvPr>
            <p:ph type="sldImg" idx="2"/>
          </p:nvPr>
        </p:nvSpPr>
        <p:spPr>
          <a:xfrm>
            <a:off x="3292475" y="857250"/>
            <a:ext cx="3341688" cy="2314575"/>
          </a:xfrm>
          <a:prstGeom prst="rect">
            <a:avLst/>
          </a:prstGeom>
          <a:noFill/>
          <a:ln w="12700">
            <a:solidFill>
              <a:prstClr val="black"/>
            </a:solidFill>
          </a:ln>
        </p:spPr>
        <p:txBody>
          <a:bodyPr vert="horz" lIns="92062" tIns="46031" rIns="92062" bIns="46031" rtlCol="0" anchor="ctr"/>
          <a:lstStyle/>
          <a:p>
            <a:endParaRPr lang="fr-FR"/>
          </a:p>
        </p:txBody>
      </p:sp>
      <p:sp>
        <p:nvSpPr>
          <p:cNvPr id="5" name="Espace réservé des notes 4"/>
          <p:cNvSpPr>
            <a:spLocks noGrp="1"/>
          </p:cNvSpPr>
          <p:nvPr>
            <p:ph type="body" sz="quarter" idx="3"/>
          </p:nvPr>
        </p:nvSpPr>
        <p:spPr>
          <a:xfrm>
            <a:off x="992824" y="3300874"/>
            <a:ext cx="7940991" cy="2700277"/>
          </a:xfrm>
          <a:prstGeom prst="rect">
            <a:avLst/>
          </a:prstGeom>
        </p:spPr>
        <p:txBody>
          <a:bodyPr vert="horz" lIns="92062" tIns="46031" rIns="92062" bIns="4603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513659"/>
            <a:ext cx="4301703" cy="344341"/>
          </a:xfrm>
          <a:prstGeom prst="rect">
            <a:avLst/>
          </a:prstGeom>
        </p:spPr>
        <p:txBody>
          <a:bodyPr vert="horz" lIns="92062" tIns="46031" rIns="92062" bIns="4603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3339" y="6513659"/>
            <a:ext cx="4301702" cy="344341"/>
          </a:xfrm>
          <a:prstGeom prst="rect">
            <a:avLst/>
          </a:prstGeom>
        </p:spPr>
        <p:txBody>
          <a:bodyPr vert="horz" lIns="92062" tIns="46031" rIns="92062" bIns="46031" rtlCol="0" anchor="b"/>
          <a:lstStyle>
            <a:lvl1pPr algn="r">
              <a:defRPr sz="1200"/>
            </a:lvl1pPr>
          </a:lstStyle>
          <a:p>
            <a:fld id="{E9731FE5-193C-427F-B6A5-8804384EF7F7}" type="slidenum">
              <a:rPr lang="fr-FR" smtClean="0"/>
              <a:t>‹N°›</a:t>
            </a:fld>
            <a:endParaRPr lang="fr-FR"/>
          </a:p>
        </p:txBody>
      </p:sp>
    </p:spTree>
    <p:extLst>
      <p:ext uri="{BB962C8B-B14F-4D97-AF65-F5344CB8AC3E}">
        <p14:creationId xmlns:p14="http://schemas.microsoft.com/office/powerpoint/2010/main" val="410184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7E1AA1-3FEA-4527-B209-901CD5DAE9CB}" type="slidenum">
              <a:rPr lang="fr-FR" smtClean="0"/>
              <a:t>31</a:t>
            </a:fld>
            <a:endParaRPr lang="fr-FR"/>
          </a:p>
        </p:txBody>
      </p:sp>
    </p:spTree>
    <p:extLst>
      <p:ext uri="{BB962C8B-B14F-4D97-AF65-F5344CB8AC3E}">
        <p14:creationId xmlns:p14="http://schemas.microsoft.com/office/powerpoint/2010/main" val="301627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84C46AE-6D4A-46DB-B01E-1FE29530ED23}" type="datetimeFigureOut">
              <a:rPr lang="fr-FR" smtClean="0"/>
              <a:t>22/05/2018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D74CD-724C-410C-BBFD-F4705B59F257}" type="slidenum">
              <a:rPr lang="fr-FR" smtClean="0"/>
              <a:t>‹N°›</a:t>
            </a:fld>
            <a:endParaRPr lang="fr-FR"/>
          </a:p>
        </p:txBody>
      </p:sp>
    </p:spTree>
    <p:extLst>
      <p:ext uri="{BB962C8B-B14F-4D97-AF65-F5344CB8AC3E}">
        <p14:creationId xmlns:p14="http://schemas.microsoft.com/office/powerpoint/2010/main" val="13574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84C46AE-6D4A-46DB-B01E-1FE29530ED23}" type="datetimeFigureOut">
              <a:rPr lang="fr-FR" smtClean="0"/>
              <a:t>22/05/2018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D74CD-724C-410C-BBFD-F4705B59F257}" type="slidenum">
              <a:rPr lang="fr-FR" smtClean="0"/>
              <a:t>‹N°›</a:t>
            </a:fld>
            <a:endParaRPr lang="fr-FR"/>
          </a:p>
        </p:txBody>
      </p:sp>
    </p:spTree>
    <p:extLst>
      <p:ext uri="{BB962C8B-B14F-4D97-AF65-F5344CB8AC3E}">
        <p14:creationId xmlns:p14="http://schemas.microsoft.com/office/powerpoint/2010/main" val="290420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84C46AE-6D4A-46DB-B01E-1FE29530ED23}" type="datetimeFigureOut">
              <a:rPr lang="fr-FR" smtClean="0"/>
              <a:t>22/05/2018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D74CD-724C-410C-BBFD-F4705B59F257}" type="slidenum">
              <a:rPr lang="fr-FR" smtClean="0"/>
              <a:t>‹N°›</a:t>
            </a:fld>
            <a:endParaRPr lang="fr-FR"/>
          </a:p>
        </p:txBody>
      </p:sp>
    </p:spTree>
    <p:extLst>
      <p:ext uri="{BB962C8B-B14F-4D97-AF65-F5344CB8AC3E}">
        <p14:creationId xmlns:p14="http://schemas.microsoft.com/office/powerpoint/2010/main" val="183575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84C46AE-6D4A-46DB-B01E-1FE29530ED23}" type="datetimeFigureOut">
              <a:rPr lang="fr-FR" smtClean="0"/>
              <a:t>22/05/2018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D74CD-724C-410C-BBFD-F4705B59F257}" type="slidenum">
              <a:rPr lang="fr-FR" smtClean="0"/>
              <a:t>‹N°›</a:t>
            </a:fld>
            <a:endParaRPr lang="fr-FR"/>
          </a:p>
        </p:txBody>
      </p:sp>
    </p:spTree>
    <p:extLst>
      <p:ext uri="{BB962C8B-B14F-4D97-AF65-F5344CB8AC3E}">
        <p14:creationId xmlns:p14="http://schemas.microsoft.com/office/powerpoint/2010/main" val="147247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84C46AE-6D4A-46DB-B01E-1FE29530ED23}" type="datetimeFigureOut">
              <a:rPr lang="fr-FR" smtClean="0"/>
              <a:t>22/05/2018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D74CD-724C-410C-BBFD-F4705B59F257}" type="slidenum">
              <a:rPr lang="fr-FR" smtClean="0"/>
              <a:t>‹N°›</a:t>
            </a:fld>
            <a:endParaRPr lang="fr-FR"/>
          </a:p>
        </p:txBody>
      </p:sp>
    </p:spTree>
    <p:extLst>
      <p:ext uri="{BB962C8B-B14F-4D97-AF65-F5344CB8AC3E}">
        <p14:creationId xmlns:p14="http://schemas.microsoft.com/office/powerpoint/2010/main" val="55501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84C46AE-6D4A-46DB-B01E-1FE29530ED23}" type="datetimeFigureOut">
              <a:rPr lang="fr-FR" smtClean="0"/>
              <a:t>22/05/2018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7D74CD-724C-410C-BBFD-F4705B59F257}" type="slidenum">
              <a:rPr lang="fr-FR" smtClean="0"/>
              <a:t>‹N°›</a:t>
            </a:fld>
            <a:endParaRPr lang="fr-FR"/>
          </a:p>
        </p:txBody>
      </p:sp>
    </p:spTree>
    <p:extLst>
      <p:ext uri="{BB962C8B-B14F-4D97-AF65-F5344CB8AC3E}">
        <p14:creationId xmlns:p14="http://schemas.microsoft.com/office/powerpoint/2010/main" val="274318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84C46AE-6D4A-46DB-B01E-1FE29530ED23}" type="datetimeFigureOut">
              <a:rPr lang="fr-FR" smtClean="0"/>
              <a:t>22/05/2018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F7D74CD-724C-410C-BBFD-F4705B59F257}" type="slidenum">
              <a:rPr lang="fr-FR" smtClean="0"/>
              <a:t>‹N°›</a:t>
            </a:fld>
            <a:endParaRPr lang="fr-FR"/>
          </a:p>
        </p:txBody>
      </p:sp>
    </p:spTree>
    <p:extLst>
      <p:ext uri="{BB962C8B-B14F-4D97-AF65-F5344CB8AC3E}">
        <p14:creationId xmlns:p14="http://schemas.microsoft.com/office/powerpoint/2010/main" val="399701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84C46AE-6D4A-46DB-B01E-1FE29530ED23}" type="datetimeFigureOut">
              <a:rPr lang="fr-FR" smtClean="0"/>
              <a:t>22/05/2018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F7D74CD-724C-410C-BBFD-F4705B59F257}" type="slidenum">
              <a:rPr lang="fr-FR" smtClean="0"/>
              <a:t>‹N°›</a:t>
            </a:fld>
            <a:endParaRPr lang="fr-FR"/>
          </a:p>
        </p:txBody>
      </p:sp>
    </p:spTree>
    <p:extLst>
      <p:ext uri="{BB962C8B-B14F-4D97-AF65-F5344CB8AC3E}">
        <p14:creationId xmlns:p14="http://schemas.microsoft.com/office/powerpoint/2010/main" val="306758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C46AE-6D4A-46DB-B01E-1FE29530ED23}" type="datetimeFigureOut">
              <a:rPr lang="fr-FR" smtClean="0"/>
              <a:t>22/05/2018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F7D74CD-724C-410C-BBFD-F4705B59F257}" type="slidenum">
              <a:rPr lang="fr-FR" smtClean="0"/>
              <a:t>‹N°›</a:t>
            </a:fld>
            <a:endParaRPr lang="fr-FR"/>
          </a:p>
        </p:txBody>
      </p:sp>
    </p:spTree>
    <p:extLst>
      <p:ext uri="{BB962C8B-B14F-4D97-AF65-F5344CB8AC3E}">
        <p14:creationId xmlns:p14="http://schemas.microsoft.com/office/powerpoint/2010/main" val="285039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84C46AE-6D4A-46DB-B01E-1FE29530ED23}" type="datetimeFigureOut">
              <a:rPr lang="fr-FR" smtClean="0"/>
              <a:t>22/05/2018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7D74CD-724C-410C-BBFD-F4705B59F257}" type="slidenum">
              <a:rPr lang="fr-FR" smtClean="0"/>
              <a:t>‹N°›</a:t>
            </a:fld>
            <a:endParaRPr lang="fr-FR"/>
          </a:p>
        </p:txBody>
      </p:sp>
    </p:spTree>
    <p:extLst>
      <p:ext uri="{BB962C8B-B14F-4D97-AF65-F5344CB8AC3E}">
        <p14:creationId xmlns:p14="http://schemas.microsoft.com/office/powerpoint/2010/main" val="278156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84C46AE-6D4A-46DB-B01E-1FE29530ED23}" type="datetimeFigureOut">
              <a:rPr lang="fr-FR" smtClean="0"/>
              <a:t>22/05/2018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7D74CD-724C-410C-BBFD-F4705B59F257}" type="slidenum">
              <a:rPr lang="fr-FR" smtClean="0"/>
              <a:t>‹N°›</a:t>
            </a:fld>
            <a:endParaRPr lang="fr-FR"/>
          </a:p>
        </p:txBody>
      </p:sp>
    </p:spTree>
    <p:extLst>
      <p:ext uri="{BB962C8B-B14F-4D97-AF65-F5344CB8AC3E}">
        <p14:creationId xmlns:p14="http://schemas.microsoft.com/office/powerpoint/2010/main" val="155217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C46AE-6D4A-46DB-B01E-1FE29530ED23}" type="datetimeFigureOut">
              <a:rPr lang="fr-FR" smtClean="0"/>
              <a:t>22/05/2018</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D74CD-724C-410C-BBFD-F4705B59F257}" type="slidenum">
              <a:rPr lang="fr-FR" smtClean="0"/>
              <a:t>‹N°›</a:t>
            </a:fld>
            <a:endParaRPr lang="fr-FR"/>
          </a:p>
        </p:txBody>
      </p:sp>
    </p:spTree>
    <p:extLst>
      <p:ext uri="{BB962C8B-B14F-4D97-AF65-F5344CB8AC3E}">
        <p14:creationId xmlns:p14="http://schemas.microsoft.com/office/powerpoint/2010/main" val="2910285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8.png"/><Relationship Id="rId2" Type="http://schemas.openxmlformats.org/officeDocument/2006/relationships/image" Target="../media/image40.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3.png"/><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7.png"/><Relationship Id="rId4" Type="http://schemas.openxmlformats.org/officeDocument/2006/relationships/image" Target="../media/image46.jpg"/></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0.jpg"/></Relationships>
</file>

<file path=ppt/slides/_rels/slide1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3.jpg"/></Relationships>
</file>

<file path=ppt/slides/_rels/slide1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6.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59.jpg"/><Relationship Id="rId4" Type="http://schemas.openxmlformats.org/officeDocument/2006/relationships/image" Target="../media/image58.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62.png"/><Relationship Id="rId4" Type="http://schemas.openxmlformats.org/officeDocument/2006/relationships/image" Target="../media/image61.jpg"/></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7.png"/><Relationship Id="rId2" Type="http://schemas.openxmlformats.org/officeDocument/2006/relationships/image" Target="../media/image63.jp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png"/><Relationship Id="rId4" Type="http://schemas.openxmlformats.org/officeDocument/2006/relationships/image" Target="../media/image65.jpeg"/></Relationships>
</file>

<file path=ppt/slides/_rels/slide2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0.jpg"/></Relationships>
</file>

<file path=ppt/slides/_rels/slide2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3.jp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5.jpeg"/><Relationship Id="rId7" Type="http://schemas.openxmlformats.org/officeDocument/2006/relationships/image" Target="../media/image56.png"/><Relationship Id="rId2" Type="http://schemas.openxmlformats.org/officeDocument/2006/relationships/image" Target="../media/image74.jpg"/><Relationship Id="rId1" Type="http://schemas.openxmlformats.org/officeDocument/2006/relationships/slideLayout" Target="../slideLayouts/slideLayout1.xml"/><Relationship Id="rId6" Type="http://schemas.openxmlformats.org/officeDocument/2006/relationships/image" Target="../media/image78.jpg"/><Relationship Id="rId5" Type="http://schemas.openxmlformats.org/officeDocument/2006/relationships/image" Target="../media/image77.jpg"/><Relationship Id="rId4" Type="http://schemas.openxmlformats.org/officeDocument/2006/relationships/image" Target="../media/image76.jpg"/></Relationships>
</file>

<file path=ppt/slides/_rels/slide25.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6.png"/><Relationship Id="rId4" Type="http://schemas.openxmlformats.org/officeDocument/2006/relationships/image" Target="../media/image81.jp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3.jpeg"/><Relationship Id="rId7" Type="http://schemas.openxmlformats.org/officeDocument/2006/relationships/image" Target="../media/image86.jpeg"/><Relationship Id="rId2" Type="http://schemas.openxmlformats.org/officeDocument/2006/relationships/image" Target="../media/image82.jpg"/><Relationship Id="rId1" Type="http://schemas.openxmlformats.org/officeDocument/2006/relationships/slideLayout" Target="../slideLayouts/slideLayout1.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image" Target="../media/image92.jpg"/><Relationship Id="rId3" Type="http://schemas.openxmlformats.org/officeDocument/2006/relationships/image" Target="../media/image88.jpg"/><Relationship Id="rId7" Type="http://schemas.openxmlformats.org/officeDocument/2006/relationships/image" Target="../media/image91.jpg"/><Relationship Id="rId2" Type="http://schemas.openxmlformats.org/officeDocument/2006/relationships/image" Target="../media/image87.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0.jpg"/><Relationship Id="rId4" Type="http://schemas.openxmlformats.org/officeDocument/2006/relationships/image" Target="../media/image89.jpg"/><Relationship Id="rId9" Type="http://schemas.openxmlformats.org/officeDocument/2006/relationships/image" Target="../media/image93.jpg"/></Relationships>
</file>

<file path=ppt/slides/_rels/slide28.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6.jpg"/></Relationships>
</file>

<file path=ppt/slides/_rels/slide29.xml.rels><?xml version="1.0" encoding="UTF-8" standalone="yes"?>
<Relationships xmlns="http://schemas.openxmlformats.org/package/2006/relationships"><Relationship Id="rId8" Type="http://schemas.openxmlformats.org/officeDocument/2006/relationships/image" Target="../media/image103.jpeg"/><Relationship Id="rId13" Type="http://schemas.openxmlformats.org/officeDocument/2006/relationships/image" Target="../media/image108.jpeg"/><Relationship Id="rId3" Type="http://schemas.openxmlformats.org/officeDocument/2006/relationships/image" Target="../media/image98.jpeg"/><Relationship Id="rId7" Type="http://schemas.openxmlformats.org/officeDocument/2006/relationships/image" Target="../media/image102.jpeg"/><Relationship Id="rId12" Type="http://schemas.openxmlformats.org/officeDocument/2006/relationships/image" Target="../media/image107.jpeg"/><Relationship Id="rId2" Type="http://schemas.openxmlformats.org/officeDocument/2006/relationships/image" Target="../media/image97.jpeg"/><Relationship Id="rId16" Type="http://schemas.openxmlformats.org/officeDocument/2006/relationships/image" Target="../media/image111.jpeg"/><Relationship Id="rId1" Type="http://schemas.openxmlformats.org/officeDocument/2006/relationships/slideLayout" Target="../slideLayouts/slideLayout1.xml"/><Relationship Id="rId6" Type="http://schemas.openxmlformats.org/officeDocument/2006/relationships/image" Target="../media/image101.jpeg"/><Relationship Id="rId11" Type="http://schemas.openxmlformats.org/officeDocument/2006/relationships/image" Target="../media/image106.jpeg"/><Relationship Id="rId5" Type="http://schemas.openxmlformats.org/officeDocument/2006/relationships/image" Target="../media/image100.jpeg"/><Relationship Id="rId15" Type="http://schemas.openxmlformats.org/officeDocument/2006/relationships/image" Target="../media/image110.jpeg"/><Relationship Id="rId10" Type="http://schemas.openxmlformats.org/officeDocument/2006/relationships/image" Target="../media/image105.jpeg"/><Relationship Id="rId4" Type="http://schemas.openxmlformats.org/officeDocument/2006/relationships/image" Target="../media/image99.jpeg"/><Relationship Id="rId9" Type="http://schemas.openxmlformats.org/officeDocument/2006/relationships/image" Target="../media/image104.jpeg"/><Relationship Id="rId14" Type="http://schemas.openxmlformats.org/officeDocument/2006/relationships/image" Target="../media/image109.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jpg"/><Relationship Id="rId7"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jpg"/><Relationship Id="rId7"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907AA16-0207-4830-AAB7-1C8273FED5B5}"/>
              </a:ext>
            </a:extLst>
          </p:cNvPr>
          <p:cNvPicPr>
            <a:picLocks noChangeAspect="1"/>
          </p:cNvPicPr>
          <p:nvPr/>
        </p:nvPicPr>
        <p:blipFill>
          <a:blip r:embed="rId2"/>
          <a:stretch>
            <a:fillRect/>
          </a:stretch>
        </p:blipFill>
        <p:spPr>
          <a:xfrm>
            <a:off x="-4701" y="0"/>
            <a:ext cx="9893100" cy="6858000"/>
          </a:xfrm>
          <a:prstGeom prst="rect">
            <a:avLst/>
          </a:prstGeom>
        </p:spPr>
      </p:pic>
      <p:sp>
        <p:nvSpPr>
          <p:cNvPr id="4" name="Rectangle 3">
            <a:extLst>
              <a:ext uri="{FF2B5EF4-FFF2-40B4-BE49-F238E27FC236}">
                <a16:creationId xmlns:a16="http://schemas.microsoft.com/office/drawing/2014/main" id="{CC1686C1-0456-4A08-AB10-DB1F2A42A2E6}"/>
              </a:ext>
            </a:extLst>
          </p:cNvPr>
          <p:cNvSpPr/>
          <p:nvPr/>
        </p:nvSpPr>
        <p:spPr>
          <a:xfrm>
            <a:off x="0" y="5635802"/>
            <a:ext cx="9888399" cy="769441"/>
          </a:xfrm>
          <a:prstGeom prst="rect">
            <a:avLst/>
          </a:prstGeom>
          <a:solidFill>
            <a:srgbClr val="E84B54"/>
          </a:solidFill>
        </p:spPr>
        <p:txBody>
          <a:bodyPr wrap="square">
            <a:spAutoFit/>
          </a:bodyPr>
          <a:lstStyle/>
          <a:p>
            <a:pPr algn="ctr"/>
            <a:r>
              <a:rPr lang="fr-FR" b="1" dirty="0">
                <a:solidFill>
                  <a:schemeClr val="bg1"/>
                </a:solidFill>
              </a:rPr>
              <a:t>COLLECTION ETE 2018 </a:t>
            </a:r>
          </a:p>
          <a:p>
            <a:pPr algn="ctr"/>
            <a:r>
              <a:rPr lang="fr-FR" sz="1300" b="1" dirty="0">
                <a:solidFill>
                  <a:schemeClr val="bg1"/>
                </a:solidFill>
              </a:rPr>
              <a:t>Menus disponibles à partir du 04 juin</a:t>
            </a:r>
          </a:p>
          <a:p>
            <a:pPr algn="ctr"/>
            <a:endParaRPr lang="fr-FR" sz="1300" b="1" dirty="0">
              <a:solidFill>
                <a:schemeClr val="bg1"/>
              </a:solidFill>
            </a:endParaRPr>
          </a:p>
        </p:txBody>
      </p:sp>
    </p:spTree>
    <p:extLst>
      <p:ext uri="{BB962C8B-B14F-4D97-AF65-F5344CB8AC3E}">
        <p14:creationId xmlns:p14="http://schemas.microsoft.com/office/powerpoint/2010/main" val="240856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menus sélection Printemps - Eté</a:t>
            </a:r>
          </a:p>
        </p:txBody>
      </p:sp>
      <p:sp>
        <p:nvSpPr>
          <p:cNvPr id="19" name="Rectangle 18"/>
          <p:cNvSpPr/>
          <p:nvPr/>
        </p:nvSpPr>
        <p:spPr>
          <a:xfrm>
            <a:off x="1261294" y="2584847"/>
            <a:ext cx="2790006" cy="1692771"/>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La </a:t>
            </a:r>
            <a:r>
              <a:rPr lang="fr-FR" sz="1600" b="1" dirty="0" err="1">
                <a:solidFill>
                  <a:srgbClr val="8D605E"/>
                </a:solidFill>
                <a:latin typeface="Footlight MT Light" panose="0204060206030A020304" pitchFamily="18" charset="0"/>
              </a:rPr>
              <a:t>flex’Salade</a:t>
            </a:r>
            <a:endParaRPr lang="fr-FR" sz="1600" b="1" dirty="0">
              <a:solidFill>
                <a:srgbClr val="8D605E"/>
              </a:solidFill>
              <a:latin typeface="Footlight MT Light" panose="0204060206030A020304" pitchFamily="18" charset="0"/>
            </a:endParaRPr>
          </a:p>
          <a:p>
            <a:pPr algn="just"/>
            <a:endParaRPr lang="fr-FR" sz="1100" dirty="0">
              <a:solidFill>
                <a:srgbClr val="000000"/>
              </a:solidFill>
              <a:latin typeface="Ubuntu"/>
            </a:endParaRPr>
          </a:p>
          <a:p>
            <a:pPr algn="just"/>
            <a:r>
              <a:rPr lang="fr-FR" sz="1100" b="1" dirty="0">
                <a:latin typeface="Ubuntu-Medium"/>
              </a:rPr>
              <a:t>Grande salade : </a:t>
            </a:r>
            <a:r>
              <a:rPr lang="fr-FR" sz="1100" dirty="0">
                <a:latin typeface="Ubuntu-Light"/>
              </a:rPr>
              <a:t>onglet de </a:t>
            </a:r>
            <a:r>
              <a:rPr lang="fr-FR" sz="1100" dirty="0" err="1">
                <a:latin typeface="Ubuntu-Light"/>
              </a:rPr>
              <a:t>boeuf</a:t>
            </a:r>
            <a:r>
              <a:rPr lang="fr-FR" sz="1100" dirty="0">
                <a:latin typeface="Ubuntu-Light"/>
              </a:rPr>
              <a:t> en fines tranches, sauce teriyaki, salade en mesclun, shiitaké, pousses de soja, coriandre, </a:t>
            </a:r>
            <a:r>
              <a:rPr lang="fr-FR" sz="1100" dirty="0" err="1">
                <a:latin typeface="Ubuntu-Light"/>
              </a:rPr>
              <a:t>cébette</a:t>
            </a:r>
            <a:r>
              <a:rPr lang="fr-FR" sz="1100" dirty="0">
                <a:latin typeface="Ubuntu-Light"/>
              </a:rPr>
              <a:t>,</a:t>
            </a:r>
          </a:p>
          <a:p>
            <a:pPr algn="just"/>
            <a:r>
              <a:rPr lang="fr-FR" sz="1100" dirty="0">
                <a:latin typeface="Ubuntu-Light"/>
              </a:rPr>
              <a:t>vinaigrette de sésame et soja</a:t>
            </a:r>
          </a:p>
          <a:p>
            <a:pPr algn="just"/>
            <a:endParaRPr lang="fr-FR" sz="1100" dirty="0">
              <a:latin typeface="Ubuntu-Light"/>
            </a:endParaRPr>
          </a:p>
          <a:p>
            <a:pPr algn="just"/>
            <a:r>
              <a:rPr lang="fr-FR" sz="1100" b="1" dirty="0">
                <a:latin typeface="Ubuntu-Medium"/>
              </a:rPr>
              <a:t>Yaourt aux fruits des bois et lait entier, </a:t>
            </a:r>
            <a:r>
              <a:rPr lang="fr-FR" sz="1100" dirty="0">
                <a:latin typeface="Ubuntu-Light"/>
              </a:rPr>
              <a:t>financier tradition aux noisettes</a:t>
            </a:r>
            <a:endParaRPr lang="fr-FR" sz="1100" dirty="0">
              <a:latin typeface="Ubuntu"/>
            </a:endParaRPr>
          </a:p>
        </p:txBody>
      </p:sp>
      <p:sp>
        <p:nvSpPr>
          <p:cNvPr id="21" name="Rectangle 20"/>
          <p:cNvSpPr/>
          <p:nvPr/>
        </p:nvSpPr>
        <p:spPr>
          <a:xfrm>
            <a:off x="6122486" y="2584847"/>
            <a:ext cx="2790006" cy="2369880"/>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Ventrèche de thon</a:t>
            </a:r>
          </a:p>
          <a:p>
            <a:pPr algn="just"/>
            <a:endParaRPr lang="fr-FR" sz="1100" dirty="0">
              <a:solidFill>
                <a:srgbClr val="000000"/>
              </a:solidFill>
              <a:latin typeface="Ubuntu"/>
            </a:endParaRPr>
          </a:p>
          <a:p>
            <a:pPr algn="just"/>
            <a:r>
              <a:rPr lang="fr-FR" sz="1100" b="1" dirty="0">
                <a:latin typeface="Ubuntu-Medium"/>
              </a:rPr>
              <a:t>Salade d’épeautre, </a:t>
            </a:r>
            <a:r>
              <a:rPr lang="fr-FR" sz="1100" dirty="0">
                <a:latin typeface="Ubuntu-Light"/>
              </a:rPr>
              <a:t>vinaigrette à la mélasse de grenade, graines de courge</a:t>
            </a:r>
          </a:p>
          <a:p>
            <a:pPr algn="just"/>
            <a:endParaRPr lang="fr-FR" sz="1100" dirty="0">
              <a:latin typeface="Ubuntu-Light"/>
            </a:endParaRPr>
          </a:p>
          <a:p>
            <a:pPr algn="just"/>
            <a:r>
              <a:rPr lang="fr-FR" sz="1100" b="1" dirty="0">
                <a:latin typeface="Ubuntu-Medium"/>
              </a:rPr>
              <a:t>Ventrèche de thon aux légumes grillés</a:t>
            </a:r>
            <a:r>
              <a:rPr lang="fr-FR" sz="1100" dirty="0">
                <a:latin typeface="Ubuntu-Medium"/>
              </a:rPr>
              <a:t>, </a:t>
            </a:r>
            <a:r>
              <a:rPr lang="fr-FR" sz="1100" dirty="0">
                <a:latin typeface="Ubuntu-Light"/>
              </a:rPr>
              <a:t>tian de légumes, crème balsamique</a:t>
            </a:r>
          </a:p>
          <a:p>
            <a:pPr algn="just"/>
            <a:endParaRPr lang="fr-FR" sz="1100" dirty="0">
              <a:latin typeface="Ubuntu-Light"/>
            </a:endParaRPr>
          </a:p>
          <a:p>
            <a:pPr algn="just"/>
            <a:r>
              <a:rPr lang="fr-FR" sz="1100" b="1" dirty="0">
                <a:latin typeface="Ubuntu-Medium"/>
              </a:rPr>
              <a:t>Sélection de fromages affinés,</a:t>
            </a:r>
          </a:p>
          <a:p>
            <a:pPr algn="just"/>
            <a:r>
              <a:rPr lang="fr-FR" sz="1100" dirty="0">
                <a:latin typeface="Ubuntu-Light"/>
              </a:rPr>
              <a:t>pain, beurre bio</a:t>
            </a:r>
          </a:p>
          <a:p>
            <a:pPr algn="just"/>
            <a:endParaRPr lang="fr-FR" sz="1100" dirty="0">
              <a:latin typeface="Ubuntu-Light"/>
            </a:endParaRPr>
          </a:p>
          <a:p>
            <a:pPr algn="just"/>
            <a:r>
              <a:rPr lang="fr-FR" sz="1100" b="1" dirty="0">
                <a:latin typeface="Ubuntu-Medium"/>
              </a:rPr>
              <a:t>Crumble fraise-rhubarbe </a:t>
            </a:r>
            <a:r>
              <a:rPr lang="fr-FR" sz="1100" dirty="0">
                <a:latin typeface="Ubuntu-Light"/>
              </a:rPr>
              <a:t>en boîte à camembert</a:t>
            </a:r>
            <a:endParaRPr lang="fr-FR" sz="1100" dirty="0">
              <a:latin typeface="Ubuntu"/>
            </a:endParaRPr>
          </a:p>
        </p:txBody>
      </p:sp>
      <p:sp>
        <p:nvSpPr>
          <p:cNvPr id="23" name="Rectangle 22"/>
          <p:cNvSpPr/>
          <p:nvPr/>
        </p:nvSpPr>
        <p:spPr>
          <a:xfrm>
            <a:off x="1261294" y="5842000"/>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ROUGE</a:t>
            </a:r>
          </a:p>
        </p:txBody>
      </p:sp>
      <p:sp>
        <p:nvSpPr>
          <p:cNvPr id="24" name="Rectangle 23"/>
          <p:cNvSpPr/>
          <p:nvPr/>
        </p:nvSpPr>
        <p:spPr>
          <a:xfrm>
            <a:off x="6122486" y="5842000"/>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BLANC</a:t>
            </a:r>
          </a:p>
        </p:txBody>
      </p:sp>
      <p:sp>
        <p:nvSpPr>
          <p:cNvPr id="26" name="Rectangle 25"/>
          <p:cNvSpPr/>
          <p:nvPr/>
        </p:nvSpPr>
        <p:spPr>
          <a:xfrm>
            <a:off x="1261294" y="6070600"/>
            <a:ext cx="2790006" cy="600164"/>
          </a:xfrm>
          <a:prstGeom prst="rect">
            <a:avLst/>
          </a:prstGeom>
        </p:spPr>
        <p:txBody>
          <a:bodyPr wrap="square">
            <a:spAutoFit/>
          </a:bodyPr>
          <a:lstStyle/>
          <a:p>
            <a:pPr algn="just"/>
            <a:r>
              <a:rPr lang="fr-FR" sz="1100" dirty="0">
                <a:solidFill>
                  <a:srgbClr val="000000"/>
                </a:solidFill>
                <a:latin typeface="Ubuntu"/>
              </a:rPr>
              <a:t>Château de </a:t>
            </a:r>
            <a:r>
              <a:rPr lang="fr-FR" sz="1100" dirty="0" err="1">
                <a:solidFill>
                  <a:srgbClr val="000000"/>
                </a:solidFill>
                <a:latin typeface="Ubuntu"/>
              </a:rPr>
              <a:t>Lisennes</a:t>
            </a:r>
            <a:r>
              <a:rPr lang="fr-FR" sz="1100" dirty="0">
                <a:solidFill>
                  <a:srgbClr val="000000"/>
                </a:solidFill>
                <a:latin typeface="Ubuntu"/>
              </a:rPr>
              <a:t> - Bordeaux AOC, 75 cl</a:t>
            </a:r>
          </a:p>
          <a:p>
            <a:pPr algn="just"/>
            <a:r>
              <a:rPr lang="fr-FR" sz="1100" dirty="0">
                <a:solidFill>
                  <a:srgbClr val="000000"/>
                </a:solidFill>
                <a:latin typeface="Ubuntu"/>
              </a:rPr>
              <a:t>Ample et fruité</a:t>
            </a:r>
          </a:p>
          <a:p>
            <a:pPr algn="just"/>
            <a:r>
              <a:rPr lang="fr-FR" sz="1100" dirty="0">
                <a:solidFill>
                  <a:srgbClr val="7D858F"/>
                </a:solidFill>
                <a:latin typeface="Ubuntu"/>
              </a:rPr>
              <a:t>11€HT 13,20€TTC</a:t>
            </a:r>
            <a:endParaRPr lang="fr-FR" sz="1100" dirty="0">
              <a:latin typeface="Ubuntu"/>
            </a:endParaRPr>
          </a:p>
        </p:txBody>
      </p:sp>
      <p:sp>
        <p:nvSpPr>
          <p:cNvPr id="27" name="Rectangle 26"/>
          <p:cNvSpPr/>
          <p:nvPr/>
        </p:nvSpPr>
        <p:spPr>
          <a:xfrm>
            <a:off x="6122486" y="6070600"/>
            <a:ext cx="2790006" cy="600164"/>
          </a:xfrm>
          <a:prstGeom prst="rect">
            <a:avLst/>
          </a:prstGeom>
        </p:spPr>
        <p:txBody>
          <a:bodyPr wrap="square">
            <a:spAutoFit/>
          </a:bodyPr>
          <a:lstStyle/>
          <a:p>
            <a:r>
              <a:rPr lang="fr-FR" sz="1100" dirty="0">
                <a:solidFill>
                  <a:srgbClr val="000000"/>
                </a:solidFill>
                <a:latin typeface="Ubuntu"/>
              </a:rPr>
              <a:t>Lubéron AOC, 75 cl</a:t>
            </a:r>
          </a:p>
          <a:p>
            <a:r>
              <a:rPr lang="fr-FR" sz="1100" dirty="0">
                <a:solidFill>
                  <a:srgbClr val="000000"/>
                </a:solidFill>
                <a:latin typeface="Ubuntu"/>
              </a:rPr>
              <a:t>Un allié de choix</a:t>
            </a:r>
          </a:p>
          <a:p>
            <a:r>
              <a:rPr lang="fr-FR" sz="1100" dirty="0">
                <a:solidFill>
                  <a:srgbClr val="7D858F"/>
                </a:solidFill>
                <a:latin typeface="Ubuntu"/>
              </a:rPr>
              <a:t>7,80€HT 9,36€TTC</a:t>
            </a:r>
            <a:endParaRPr lang="fr-FR" sz="1100" dirty="0">
              <a:latin typeface="Ubuntu"/>
            </a:endParaRPr>
          </a:p>
        </p:txBody>
      </p:sp>
      <p:sp>
        <p:nvSpPr>
          <p:cNvPr id="29" name="Rectangle 28"/>
          <p:cNvSpPr/>
          <p:nvPr/>
        </p:nvSpPr>
        <p:spPr>
          <a:xfrm>
            <a:off x="1261294" y="5417339"/>
            <a:ext cx="1194886" cy="261610"/>
          </a:xfrm>
          <a:prstGeom prst="rect">
            <a:avLst/>
          </a:prstGeom>
        </p:spPr>
        <p:txBody>
          <a:bodyPr wrap="square">
            <a:spAutoFit/>
          </a:bodyPr>
          <a:lstStyle/>
          <a:p>
            <a:r>
              <a:rPr lang="fr-FR" sz="1100" dirty="0">
                <a:solidFill>
                  <a:srgbClr val="000000"/>
                </a:solidFill>
                <a:latin typeface="Ubuntu"/>
              </a:rPr>
              <a:t>21€ht </a:t>
            </a:r>
            <a:r>
              <a:rPr lang="fr-FR" sz="1100" dirty="0">
                <a:solidFill>
                  <a:srgbClr val="7D858F"/>
                </a:solidFill>
                <a:latin typeface="Ubuntu"/>
              </a:rPr>
              <a:t>23,10€TTC</a:t>
            </a:r>
            <a:endParaRPr lang="fr-FR" dirty="0"/>
          </a:p>
        </p:txBody>
      </p:sp>
      <p:sp>
        <p:nvSpPr>
          <p:cNvPr id="30" name="Rectangle 29"/>
          <p:cNvSpPr/>
          <p:nvPr/>
        </p:nvSpPr>
        <p:spPr>
          <a:xfrm>
            <a:off x="6122486" y="5417339"/>
            <a:ext cx="1700714" cy="261610"/>
          </a:xfrm>
          <a:prstGeom prst="rect">
            <a:avLst/>
          </a:prstGeom>
        </p:spPr>
        <p:txBody>
          <a:bodyPr wrap="square">
            <a:spAutoFit/>
          </a:bodyPr>
          <a:lstStyle/>
          <a:p>
            <a:r>
              <a:rPr lang="fr-FR" sz="1100" dirty="0">
                <a:solidFill>
                  <a:srgbClr val="000000"/>
                </a:solidFill>
                <a:latin typeface="Ubuntu"/>
              </a:rPr>
              <a:t>18,50€ht </a:t>
            </a:r>
            <a:r>
              <a:rPr lang="fr-FR" sz="1100" dirty="0">
                <a:solidFill>
                  <a:srgbClr val="7D858F"/>
                </a:solidFill>
                <a:latin typeface="Ubuntu"/>
              </a:rPr>
              <a:t>20,35€TTC</a:t>
            </a:r>
            <a:endParaRPr lang="fr-FR" dirty="0"/>
          </a:p>
        </p:txBody>
      </p:sp>
      <p:sp>
        <p:nvSpPr>
          <p:cNvPr id="3" name="Rectangle : avec coin rogné 2"/>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100" dirty="0">
                <a:latin typeface="Ubuntu"/>
              </a:rPr>
              <a:t>Plateaux-repas</a:t>
            </a:r>
            <a:r>
              <a:rPr lang="fr-FR" dirty="0">
                <a:latin typeface="Ubuntu"/>
              </a:rPr>
              <a:t> </a:t>
            </a:r>
            <a:r>
              <a:rPr lang="fr-FR" sz="1600" b="1" dirty="0">
                <a:latin typeface="Ubuntu"/>
              </a:rPr>
              <a:t>BISTROT</a:t>
            </a:r>
          </a:p>
        </p:txBody>
      </p:sp>
      <p:pic>
        <p:nvPicPr>
          <p:cNvPr id="6" name="Image 5">
            <a:extLst>
              <a:ext uri="{FF2B5EF4-FFF2-40B4-BE49-F238E27FC236}">
                <a16:creationId xmlns:a16="http://schemas.microsoft.com/office/drawing/2014/main" id="{55C4A949-345A-4B45-BBF6-18C98200BF12}"/>
              </a:ext>
            </a:extLst>
          </p:cNvPr>
          <p:cNvPicPr>
            <a:picLocks noChangeAspect="1"/>
          </p:cNvPicPr>
          <p:nvPr/>
        </p:nvPicPr>
        <p:blipFill>
          <a:blip r:embed="rId2"/>
          <a:stretch>
            <a:fillRect/>
          </a:stretch>
        </p:blipFill>
        <p:spPr>
          <a:xfrm>
            <a:off x="1108162" y="560035"/>
            <a:ext cx="2696035" cy="1800000"/>
          </a:xfrm>
          <a:prstGeom prst="rect">
            <a:avLst/>
          </a:prstGeom>
        </p:spPr>
      </p:pic>
      <p:pic>
        <p:nvPicPr>
          <p:cNvPr id="9" name="Image 8">
            <a:extLst>
              <a:ext uri="{FF2B5EF4-FFF2-40B4-BE49-F238E27FC236}">
                <a16:creationId xmlns:a16="http://schemas.microsoft.com/office/drawing/2014/main" id="{F77733B6-F8E9-4948-BFA6-C3CDCDC3BB31}"/>
              </a:ext>
            </a:extLst>
          </p:cNvPr>
          <p:cNvPicPr>
            <a:picLocks noChangeAspect="1"/>
          </p:cNvPicPr>
          <p:nvPr/>
        </p:nvPicPr>
        <p:blipFill>
          <a:blip r:embed="rId3"/>
          <a:stretch>
            <a:fillRect/>
          </a:stretch>
        </p:blipFill>
        <p:spPr>
          <a:xfrm>
            <a:off x="6122486" y="560035"/>
            <a:ext cx="2696035" cy="1800000"/>
          </a:xfrm>
          <a:prstGeom prst="rect">
            <a:avLst/>
          </a:prstGeom>
        </p:spPr>
      </p:pic>
    </p:spTree>
    <p:extLst>
      <p:ext uri="{BB962C8B-B14F-4D97-AF65-F5344CB8AC3E}">
        <p14:creationId xmlns:p14="http://schemas.microsoft.com/office/powerpoint/2010/main" val="301932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menus sélection Printemps - Eté</a:t>
            </a:r>
            <a:endParaRPr lang="fr-FR" sz="1400" dirty="0">
              <a:latin typeface="Ubuntu"/>
            </a:endParaRPr>
          </a:p>
        </p:txBody>
      </p:sp>
      <p:sp>
        <p:nvSpPr>
          <p:cNvPr id="19" name="Rectangle 18"/>
          <p:cNvSpPr/>
          <p:nvPr/>
        </p:nvSpPr>
        <p:spPr>
          <a:xfrm>
            <a:off x="346298" y="2546747"/>
            <a:ext cx="2790006" cy="1854354"/>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Saga</a:t>
            </a:r>
          </a:p>
          <a:p>
            <a:pPr algn="just"/>
            <a:endParaRPr lang="fr-FR" sz="1600" b="1" dirty="0">
              <a:solidFill>
                <a:srgbClr val="8D605E"/>
              </a:solidFill>
              <a:latin typeface="Footlight MT Light" panose="0204060206030A020304" pitchFamily="18" charset="0"/>
            </a:endParaRPr>
          </a:p>
          <a:p>
            <a:pPr algn="just">
              <a:lnSpc>
                <a:spcPct val="150000"/>
              </a:lnSpc>
            </a:pPr>
            <a:r>
              <a:rPr lang="fr-FR" sz="1100" b="1" dirty="0">
                <a:latin typeface="Ubuntu-Medium"/>
              </a:rPr>
              <a:t>6 sushis de saumon</a:t>
            </a:r>
          </a:p>
          <a:p>
            <a:pPr algn="just">
              <a:lnSpc>
                <a:spcPct val="150000"/>
              </a:lnSpc>
            </a:pPr>
            <a:r>
              <a:rPr lang="fr-FR" sz="1100" b="1" dirty="0">
                <a:latin typeface="Ubuntu-Medium"/>
              </a:rPr>
              <a:t>4 sushis de thon</a:t>
            </a:r>
          </a:p>
          <a:p>
            <a:pPr algn="just">
              <a:lnSpc>
                <a:spcPct val="150000"/>
              </a:lnSpc>
            </a:pPr>
            <a:r>
              <a:rPr lang="fr-FR" sz="1100" b="1" dirty="0">
                <a:latin typeface="Ubuntu-Medium"/>
              </a:rPr>
              <a:t>6 makis de saumon cuit et fromage frais</a:t>
            </a:r>
          </a:p>
          <a:p>
            <a:pPr algn="just">
              <a:lnSpc>
                <a:spcPct val="150000"/>
              </a:lnSpc>
            </a:pPr>
            <a:r>
              <a:rPr lang="fr-FR" sz="1100" b="1" dirty="0">
                <a:latin typeface="Ubuntu-Medium"/>
              </a:rPr>
              <a:t>Salade de chou au thé vert</a:t>
            </a:r>
            <a:r>
              <a:rPr lang="fr-FR" sz="1100" dirty="0">
                <a:latin typeface="Ubuntu-Medium"/>
              </a:rPr>
              <a:t>, graines de sésame</a:t>
            </a:r>
          </a:p>
        </p:txBody>
      </p:sp>
      <p:sp>
        <p:nvSpPr>
          <p:cNvPr id="21" name="Rectangle 20"/>
          <p:cNvSpPr/>
          <p:nvPr/>
        </p:nvSpPr>
        <p:spPr>
          <a:xfrm>
            <a:off x="3697105" y="2523200"/>
            <a:ext cx="3607462" cy="2115964"/>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Ebisu</a:t>
            </a:r>
          </a:p>
          <a:p>
            <a:pPr>
              <a:lnSpc>
                <a:spcPct val="150000"/>
              </a:lnSpc>
            </a:pPr>
            <a:endParaRPr lang="fr-FR" sz="1100" dirty="0">
              <a:latin typeface="Ubuntu-Medium"/>
            </a:endParaRPr>
          </a:p>
          <a:p>
            <a:pPr algn="just">
              <a:lnSpc>
                <a:spcPct val="150000"/>
              </a:lnSpc>
            </a:pPr>
            <a:r>
              <a:rPr lang="fr-FR" sz="1100" b="1" dirty="0">
                <a:latin typeface="Ubuntu-Medium"/>
              </a:rPr>
              <a:t>6 makis </a:t>
            </a:r>
            <a:r>
              <a:rPr lang="fr-FR" sz="1100" b="1" dirty="0" err="1">
                <a:latin typeface="Ubuntu-Medium"/>
              </a:rPr>
              <a:t>vegan</a:t>
            </a:r>
            <a:r>
              <a:rPr lang="fr-FR" sz="1100" b="1" dirty="0">
                <a:latin typeface="Ubuntu-Medium"/>
              </a:rPr>
              <a:t> </a:t>
            </a:r>
            <a:r>
              <a:rPr lang="fr-FR" sz="1100" dirty="0">
                <a:latin typeface="Ubuntu-Medium"/>
              </a:rPr>
              <a:t>en feuille de carotte</a:t>
            </a:r>
          </a:p>
          <a:p>
            <a:pPr algn="just">
              <a:lnSpc>
                <a:spcPct val="150000"/>
              </a:lnSpc>
            </a:pPr>
            <a:r>
              <a:rPr lang="fr-FR" sz="1100" b="1" dirty="0">
                <a:latin typeface="Ubuntu-Medium"/>
              </a:rPr>
              <a:t>6 makis à la roquette </a:t>
            </a:r>
            <a:r>
              <a:rPr lang="fr-FR" sz="1100" dirty="0">
                <a:latin typeface="Ubuntu-Medium"/>
              </a:rPr>
              <a:t>en feuille de daïkon</a:t>
            </a:r>
          </a:p>
          <a:p>
            <a:pPr algn="just">
              <a:lnSpc>
                <a:spcPct val="150000"/>
              </a:lnSpc>
            </a:pPr>
            <a:r>
              <a:rPr lang="fr-FR" sz="1100" dirty="0">
                <a:latin typeface="Ubuntu-Medium"/>
              </a:rPr>
              <a:t>et </a:t>
            </a:r>
            <a:r>
              <a:rPr lang="fr-FR" sz="1100" b="1" dirty="0" err="1">
                <a:latin typeface="Ubuntu-Medium"/>
              </a:rPr>
              <a:t>inari</a:t>
            </a:r>
            <a:r>
              <a:rPr lang="fr-FR" sz="1100" b="1" dirty="0">
                <a:latin typeface="Ubuntu-Medium"/>
              </a:rPr>
              <a:t> aux mille saveurs</a:t>
            </a:r>
          </a:p>
          <a:p>
            <a:pPr algn="just">
              <a:lnSpc>
                <a:spcPct val="150000"/>
              </a:lnSpc>
            </a:pPr>
            <a:r>
              <a:rPr lang="fr-FR" sz="1100" b="1" dirty="0">
                <a:latin typeface="Ubuntu-Medium"/>
              </a:rPr>
              <a:t>Salade de riz,</a:t>
            </a:r>
          </a:p>
          <a:p>
            <a:pPr algn="just">
              <a:lnSpc>
                <a:spcPct val="150000"/>
              </a:lnSpc>
            </a:pPr>
            <a:r>
              <a:rPr lang="fr-FR" sz="1100" dirty="0">
                <a:latin typeface="Ubuntu-Medium"/>
              </a:rPr>
              <a:t>fève de soja et gingembre</a:t>
            </a:r>
          </a:p>
          <a:p>
            <a:pPr algn="just">
              <a:lnSpc>
                <a:spcPct val="150000"/>
              </a:lnSpc>
            </a:pPr>
            <a:r>
              <a:rPr lang="fr-FR" sz="1100" b="1" dirty="0">
                <a:latin typeface="Ubuntu-Medium"/>
              </a:rPr>
              <a:t>Salade de nouilles </a:t>
            </a:r>
            <a:r>
              <a:rPr lang="fr-FR" sz="1100" b="1" dirty="0" err="1">
                <a:latin typeface="Ubuntu-Medium"/>
              </a:rPr>
              <a:t>soba</a:t>
            </a:r>
            <a:endParaRPr lang="fr-FR" sz="1100" b="1" dirty="0">
              <a:latin typeface="Ubuntu-Medium"/>
            </a:endParaRPr>
          </a:p>
        </p:txBody>
      </p:sp>
      <p:sp>
        <p:nvSpPr>
          <p:cNvPr id="22" name="Rectangle 21"/>
          <p:cNvSpPr/>
          <p:nvPr/>
        </p:nvSpPr>
        <p:spPr>
          <a:xfrm>
            <a:off x="6800750" y="2524086"/>
            <a:ext cx="2790006" cy="1777410"/>
          </a:xfrm>
          <a:prstGeom prst="rect">
            <a:avLst/>
          </a:prstGeom>
        </p:spPr>
        <p:txBody>
          <a:bodyPr wrap="square">
            <a:spAutoFit/>
          </a:bodyPr>
          <a:lstStyle/>
          <a:p>
            <a:pPr algn="just"/>
            <a:r>
              <a:rPr lang="fr-FR" sz="1600" b="1" dirty="0" err="1">
                <a:solidFill>
                  <a:srgbClr val="8D605E"/>
                </a:solidFill>
                <a:latin typeface="Footlight MT Light" panose="0204060206030A020304" pitchFamily="18" charset="0"/>
              </a:rPr>
              <a:t>Ginza</a:t>
            </a:r>
            <a:endParaRPr lang="fr-FR" sz="1600" b="1" dirty="0">
              <a:solidFill>
                <a:srgbClr val="8D605E"/>
              </a:solidFill>
              <a:latin typeface="Footlight MT Light" panose="0204060206030A020304" pitchFamily="18" charset="0"/>
            </a:endParaRPr>
          </a:p>
          <a:p>
            <a:pPr algn="just"/>
            <a:endParaRPr lang="fr-FR" sz="1100" dirty="0">
              <a:solidFill>
                <a:srgbClr val="000000"/>
              </a:solidFill>
              <a:latin typeface="Ubuntu"/>
            </a:endParaRPr>
          </a:p>
          <a:p>
            <a:pPr algn="just">
              <a:lnSpc>
                <a:spcPct val="150000"/>
              </a:lnSpc>
            </a:pPr>
            <a:r>
              <a:rPr lang="fr-FR" sz="1100" b="1" dirty="0">
                <a:latin typeface="Ubuntu-Medium"/>
              </a:rPr>
              <a:t>4 sushis de thon</a:t>
            </a:r>
          </a:p>
          <a:p>
            <a:pPr algn="just">
              <a:lnSpc>
                <a:spcPct val="150000"/>
              </a:lnSpc>
            </a:pPr>
            <a:r>
              <a:rPr lang="fr-FR" sz="1100" b="1" dirty="0">
                <a:latin typeface="Ubuntu-Medium"/>
              </a:rPr>
              <a:t>4 sushis de Saint-Jacques</a:t>
            </a:r>
          </a:p>
          <a:p>
            <a:pPr algn="just">
              <a:lnSpc>
                <a:spcPct val="150000"/>
              </a:lnSpc>
            </a:pPr>
            <a:r>
              <a:rPr lang="fr-FR" sz="1100" b="1" dirty="0">
                <a:latin typeface="Ubuntu-Medium"/>
              </a:rPr>
              <a:t>6 sushis de daurade</a:t>
            </a:r>
          </a:p>
          <a:p>
            <a:pPr algn="just">
              <a:lnSpc>
                <a:spcPct val="150000"/>
              </a:lnSpc>
            </a:pPr>
            <a:r>
              <a:rPr lang="fr-FR" sz="1100" b="1" dirty="0">
                <a:latin typeface="Ubuntu-Medium"/>
              </a:rPr>
              <a:t>3 sushis de saumon</a:t>
            </a:r>
          </a:p>
          <a:p>
            <a:pPr algn="just">
              <a:lnSpc>
                <a:spcPct val="150000"/>
              </a:lnSpc>
            </a:pPr>
            <a:r>
              <a:rPr lang="fr-FR" sz="1100" b="1" dirty="0">
                <a:latin typeface="Ubuntu-Medium"/>
              </a:rPr>
              <a:t>3 </a:t>
            </a:r>
            <a:r>
              <a:rPr lang="fr-FR" sz="1100" b="1" dirty="0" err="1">
                <a:latin typeface="Ubuntu-Medium"/>
              </a:rPr>
              <a:t>gunkans</a:t>
            </a:r>
            <a:r>
              <a:rPr lang="fr-FR" sz="1100" b="1" dirty="0">
                <a:latin typeface="Ubuntu-Medium"/>
              </a:rPr>
              <a:t> au tartare de saumon</a:t>
            </a:r>
          </a:p>
        </p:txBody>
      </p:sp>
      <p:sp>
        <p:nvSpPr>
          <p:cNvPr id="23" name="Rectangle 22"/>
          <p:cNvSpPr/>
          <p:nvPr/>
        </p:nvSpPr>
        <p:spPr>
          <a:xfrm>
            <a:off x="473894" y="5953878"/>
            <a:ext cx="1587500" cy="217505"/>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BOISSON</a:t>
            </a:r>
          </a:p>
        </p:txBody>
      </p:sp>
      <p:sp>
        <p:nvSpPr>
          <p:cNvPr id="24" name="Rectangle 23"/>
          <p:cNvSpPr/>
          <p:nvPr/>
        </p:nvSpPr>
        <p:spPr>
          <a:xfrm>
            <a:off x="3671386" y="5927064"/>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BOISSON</a:t>
            </a:r>
          </a:p>
        </p:txBody>
      </p:sp>
      <p:sp>
        <p:nvSpPr>
          <p:cNvPr id="25" name="Rectangle 24"/>
          <p:cNvSpPr/>
          <p:nvPr/>
        </p:nvSpPr>
        <p:spPr>
          <a:xfrm>
            <a:off x="6868878" y="5916431"/>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BOISSON</a:t>
            </a:r>
          </a:p>
        </p:txBody>
      </p:sp>
      <p:sp>
        <p:nvSpPr>
          <p:cNvPr id="26" name="Rectangle 25"/>
          <p:cNvSpPr/>
          <p:nvPr/>
        </p:nvSpPr>
        <p:spPr>
          <a:xfrm>
            <a:off x="473894" y="6191494"/>
            <a:ext cx="2790006" cy="600164"/>
          </a:xfrm>
          <a:prstGeom prst="rect">
            <a:avLst/>
          </a:prstGeom>
        </p:spPr>
        <p:txBody>
          <a:bodyPr wrap="square">
            <a:spAutoFit/>
          </a:bodyPr>
          <a:lstStyle/>
          <a:p>
            <a:r>
              <a:rPr lang="fr-FR" sz="1100" dirty="0">
                <a:solidFill>
                  <a:srgbClr val="000000"/>
                </a:solidFill>
                <a:latin typeface="Ubuntu"/>
              </a:rPr>
              <a:t>Bière Asahi, 33 cl</a:t>
            </a:r>
          </a:p>
          <a:p>
            <a:r>
              <a:rPr lang="fr-FR" sz="1100" dirty="0">
                <a:solidFill>
                  <a:srgbClr val="000000"/>
                </a:solidFill>
                <a:latin typeface="Ubuntu"/>
              </a:rPr>
              <a:t>Rafraîchissante</a:t>
            </a:r>
          </a:p>
          <a:p>
            <a:r>
              <a:rPr lang="fr-FR" sz="1100" dirty="0">
                <a:solidFill>
                  <a:srgbClr val="7D858F"/>
                </a:solidFill>
                <a:latin typeface="Ubuntu"/>
              </a:rPr>
              <a:t>2,55€HT 3,06€TTC</a:t>
            </a:r>
            <a:endParaRPr lang="fr-FR" sz="1100" dirty="0">
              <a:latin typeface="Ubuntu"/>
            </a:endParaRPr>
          </a:p>
        </p:txBody>
      </p:sp>
      <p:sp>
        <p:nvSpPr>
          <p:cNvPr id="27" name="Rectangle 26"/>
          <p:cNvSpPr/>
          <p:nvPr/>
        </p:nvSpPr>
        <p:spPr>
          <a:xfrm>
            <a:off x="3671386" y="6155664"/>
            <a:ext cx="2790006" cy="600164"/>
          </a:xfrm>
          <a:prstGeom prst="rect">
            <a:avLst/>
          </a:prstGeom>
        </p:spPr>
        <p:txBody>
          <a:bodyPr wrap="square">
            <a:spAutoFit/>
          </a:bodyPr>
          <a:lstStyle/>
          <a:p>
            <a:pPr lvl="0"/>
            <a:r>
              <a:rPr lang="fr-FR" sz="1100" dirty="0">
                <a:solidFill>
                  <a:srgbClr val="000000"/>
                </a:solidFill>
                <a:latin typeface="Ubuntu"/>
              </a:rPr>
              <a:t>Bière Asahi, 33 cl</a:t>
            </a:r>
          </a:p>
          <a:p>
            <a:pPr lvl="0"/>
            <a:r>
              <a:rPr lang="fr-FR" sz="1100" dirty="0">
                <a:solidFill>
                  <a:srgbClr val="000000"/>
                </a:solidFill>
                <a:latin typeface="Ubuntu"/>
              </a:rPr>
              <a:t>Rafraîchissante</a:t>
            </a:r>
          </a:p>
          <a:p>
            <a:pPr lvl="0"/>
            <a:r>
              <a:rPr lang="fr-FR" sz="1100" dirty="0">
                <a:solidFill>
                  <a:srgbClr val="7D858F"/>
                </a:solidFill>
                <a:latin typeface="Ubuntu"/>
              </a:rPr>
              <a:t>2,55€HT 3,06€TTC</a:t>
            </a:r>
            <a:endParaRPr lang="fr-FR" sz="1100" dirty="0">
              <a:solidFill>
                <a:prstClr val="black"/>
              </a:solidFill>
              <a:latin typeface="Ubuntu"/>
            </a:endParaRPr>
          </a:p>
        </p:txBody>
      </p:sp>
      <p:sp>
        <p:nvSpPr>
          <p:cNvPr id="28" name="Rectangle 27"/>
          <p:cNvSpPr/>
          <p:nvPr/>
        </p:nvSpPr>
        <p:spPr>
          <a:xfrm>
            <a:off x="6868878" y="6145031"/>
            <a:ext cx="2790006" cy="600164"/>
          </a:xfrm>
          <a:prstGeom prst="rect">
            <a:avLst/>
          </a:prstGeom>
        </p:spPr>
        <p:txBody>
          <a:bodyPr wrap="square">
            <a:spAutoFit/>
          </a:bodyPr>
          <a:lstStyle/>
          <a:p>
            <a:pPr lvl="0"/>
            <a:r>
              <a:rPr lang="fr-FR" sz="1100" dirty="0">
                <a:solidFill>
                  <a:srgbClr val="000000"/>
                </a:solidFill>
                <a:latin typeface="Ubuntu"/>
              </a:rPr>
              <a:t>Bière Asahi, 33 cl</a:t>
            </a:r>
          </a:p>
          <a:p>
            <a:pPr lvl="0"/>
            <a:r>
              <a:rPr lang="fr-FR" sz="1100" dirty="0">
                <a:solidFill>
                  <a:srgbClr val="000000"/>
                </a:solidFill>
                <a:latin typeface="Ubuntu"/>
              </a:rPr>
              <a:t>Rafraîchissante</a:t>
            </a:r>
          </a:p>
          <a:p>
            <a:pPr lvl="0"/>
            <a:r>
              <a:rPr lang="fr-FR" sz="1100" dirty="0">
                <a:solidFill>
                  <a:srgbClr val="7D858F"/>
                </a:solidFill>
                <a:latin typeface="Ubuntu"/>
              </a:rPr>
              <a:t>2,55€HT 3,06€TTC</a:t>
            </a:r>
            <a:endParaRPr lang="fr-FR" sz="1100" dirty="0">
              <a:solidFill>
                <a:prstClr val="black"/>
              </a:solidFill>
              <a:latin typeface="Ubuntu"/>
            </a:endParaRPr>
          </a:p>
        </p:txBody>
      </p:sp>
      <p:sp>
        <p:nvSpPr>
          <p:cNvPr id="29" name="Rectangle 28"/>
          <p:cNvSpPr/>
          <p:nvPr/>
        </p:nvSpPr>
        <p:spPr>
          <a:xfrm>
            <a:off x="466274" y="5508362"/>
            <a:ext cx="2112010" cy="261610"/>
          </a:xfrm>
          <a:prstGeom prst="rect">
            <a:avLst/>
          </a:prstGeom>
        </p:spPr>
        <p:txBody>
          <a:bodyPr wrap="square">
            <a:spAutoFit/>
          </a:bodyPr>
          <a:lstStyle/>
          <a:p>
            <a:r>
              <a:rPr lang="fr-FR" sz="1100" dirty="0">
                <a:solidFill>
                  <a:srgbClr val="000000"/>
                </a:solidFill>
                <a:latin typeface="Ubuntu"/>
              </a:rPr>
              <a:t>22,90€ht </a:t>
            </a:r>
            <a:r>
              <a:rPr lang="fr-FR" sz="1100" dirty="0">
                <a:solidFill>
                  <a:srgbClr val="7D858F"/>
                </a:solidFill>
                <a:latin typeface="Ubuntu"/>
              </a:rPr>
              <a:t>25,19€TTC</a:t>
            </a:r>
          </a:p>
        </p:txBody>
      </p:sp>
      <p:sp>
        <p:nvSpPr>
          <p:cNvPr id="30" name="Rectangle 29"/>
          <p:cNvSpPr/>
          <p:nvPr/>
        </p:nvSpPr>
        <p:spPr>
          <a:xfrm>
            <a:off x="3671386" y="5530788"/>
            <a:ext cx="1700714" cy="261610"/>
          </a:xfrm>
          <a:prstGeom prst="rect">
            <a:avLst/>
          </a:prstGeom>
        </p:spPr>
        <p:txBody>
          <a:bodyPr wrap="square">
            <a:spAutoFit/>
          </a:bodyPr>
          <a:lstStyle/>
          <a:p>
            <a:r>
              <a:rPr lang="fr-FR" sz="1100" dirty="0">
                <a:solidFill>
                  <a:srgbClr val="000000"/>
                </a:solidFill>
                <a:latin typeface="Ubuntu"/>
              </a:rPr>
              <a:t>18,50€ht </a:t>
            </a:r>
            <a:r>
              <a:rPr lang="fr-FR" sz="1100" dirty="0">
                <a:solidFill>
                  <a:srgbClr val="7D858F"/>
                </a:solidFill>
                <a:latin typeface="Ubuntu"/>
              </a:rPr>
              <a:t>20,35€TTC</a:t>
            </a:r>
            <a:endParaRPr lang="fr-FR" dirty="0"/>
          </a:p>
        </p:txBody>
      </p:sp>
      <p:sp>
        <p:nvSpPr>
          <p:cNvPr id="31" name="Rectangle 30"/>
          <p:cNvSpPr/>
          <p:nvPr/>
        </p:nvSpPr>
        <p:spPr>
          <a:xfrm>
            <a:off x="6857632" y="5531480"/>
            <a:ext cx="1598746" cy="261610"/>
          </a:xfrm>
          <a:prstGeom prst="rect">
            <a:avLst/>
          </a:prstGeom>
        </p:spPr>
        <p:txBody>
          <a:bodyPr wrap="square">
            <a:spAutoFit/>
          </a:bodyPr>
          <a:lstStyle/>
          <a:p>
            <a:r>
              <a:rPr lang="fr-FR" sz="1100" dirty="0">
                <a:solidFill>
                  <a:srgbClr val="000000"/>
                </a:solidFill>
                <a:latin typeface="Ubuntu"/>
              </a:rPr>
              <a:t>23,40€ht </a:t>
            </a:r>
            <a:r>
              <a:rPr lang="fr-FR" sz="1100" dirty="0">
                <a:solidFill>
                  <a:srgbClr val="7D858F"/>
                </a:solidFill>
                <a:latin typeface="Ubuntu"/>
              </a:rPr>
              <a:t>25,74€TTC</a:t>
            </a:r>
            <a:endParaRPr lang="fr-FR" dirty="0"/>
          </a:p>
        </p:txBody>
      </p:sp>
      <p:sp>
        <p:nvSpPr>
          <p:cNvPr id="32" name="Rectangle : avec coin rogné 31"/>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600" b="1" dirty="0">
                <a:latin typeface="Ubuntu"/>
              </a:rPr>
              <a:t>BENTOS</a:t>
            </a:r>
          </a:p>
        </p:txBody>
      </p:sp>
      <p:pic>
        <p:nvPicPr>
          <p:cNvPr id="4" name="Image 3">
            <a:extLst>
              <a:ext uri="{FF2B5EF4-FFF2-40B4-BE49-F238E27FC236}">
                <a16:creationId xmlns:a16="http://schemas.microsoft.com/office/drawing/2014/main" id="{6D88789A-65EE-4846-8100-EE262307718F}"/>
              </a:ext>
            </a:extLst>
          </p:cNvPr>
          <p:cNvPicPr>
            <a:picLocks noChangeAspect="1"/>
          </p:cNvPicPr>
          <p:nvPr/>
        </p:nvPicPr>
        <p:blipFill>
          <a:blip r:embed="rId2"/>
          <a:stretch>
            <a:fillRect/>
          </a:stretch>
        </p:blipFill>
        <p:spPr>
          <a:xfrm>
            <a:off x="393283" y="473471"/>
            <a:ext cx="2696035" cy="1800000"/>
          </a:xfrm>
          <a:prstGeom prst="rect">
            <a:avLst/>
          </a:prstGeom>
        </p:spPr>
      </p:pic>
      <p:pic>
        <p:nvPicPr>
          <p:cNvPr id="7" name="Image 6">
            <a:extLst>
              <a:ext uri="{FF2B5EF4-FFF2-40B4-BE49-F238E27FC236}">
                <a16:creationId xmlns:a16="http://schemas.microsoft.com/office/drawing/2014/main" id="{26035B7E-88B5-4937-855A-01FF431027B4}"/>
              </a:ext>
            </a:extLst>
          </p:cNvPr>
          <p:cNvPicPr>
            <a:picLocks noChangeAspect="1"/>
          </p:cNvPicPr>
          <p:nvPr/>
        </p:nvPicPr>
        <p:blipFill>
          <a:blip r:embed="rId3"/>
          <a:stretch>
            <a:fillRect/>
          </a:stretch>
        </p:blipFill>
        <p:spPr>
          <a:xfrm>
            <a:off x="3697105" y="466119"/>
            <a:ext cx="2696035" cy="1800000"/>
          </a:xfrm>
          <a:prstGeom prst="rect">
            <a:avLst/>
          </a:prstGeom>
        </p:spPr>
      </p:pic>
      <p:pic>
        <p:nvPicPr>
          <p:cNvPr id="10" name="Image 9">
            <a:extLst>
              <a:ext uri="{FF2B5EF4-FFF2-40B4-BE49-F238E27FC236}">
                <a16:creationId xmlns:a16="http://schemas.microsoft.com/office/drawing/2014/main" id="{6717B201-A389-44DE-A135-64EFCC12A2C7}"/>
              </a:ext>
            </a:extLst>
          </p:cNvPr>
          <p:cNvPicPr>
            <a:picLocks noChangeAspect="1"/>
          </p:cNvPicPr>
          <p:nvPr/>
        </p:nvPicPr>
        <p:blipFill>
          <a:blip r:embed="rId4"/>
          <a:stretch>
            <a:fillRect/>
          </a:stretch>
        </p:blipFill>
        <p:spPr>
          <a:xfrm>
            <a:off x="6916314" y="466119"/>
            <a:ext cx="2696035" cy="1800000"/>
          </a:xfrm>
          <a:prstGeom prst="rect">
            <a:avLst/>
          </a:prstGeom>
        </p:spPr>
      </p:pic>
      <p:pic>
        <p:nvPicPr>
          <p:cNvPr id="35" name="Image 34">
            <a:extLst>
              <a:ext uri="{FF2B5EF4-FFF2-40B4-BE49-F238E27FC236}">
                <a16:creationId xmlns:a16="http://schemas.microsoft.com/office/drawing/2014/main" id="{B1267938-4EC9-4783-AD42-6F64BDA0755D}"/>
              </a:ext>
            </a:extLst>
          </p:cNvPr>
          <p:cNvPicPr>
            <a:picLocks noChangeAspect="1"/>
          </p:cNvPicPr>
          <p:nvPr/>
        </p:nvPicPr>
        <p:blipFill>
          <a:blip r:embed="rId5"/>
          <a:stretch>
            <a:fillRect/>
          </a:stretch>
        </p:blipFill>
        <p:spPr>
          <a:xfrm>
            <a:off x="9400251" y="-2740"/>
            <a:ext cx="517265" cy="527407"/>
          </a:xfrm>
          <a:prstGeom prst="rect">
            <a:avLst/>
          </a:prstGeom>
        </p:spPr>
      </p:pic>
      <p:pic>
        <p:nvPicPr>
          <p:cNvPr id="3" name="Image 2">
            <a:extLst>
              <a:ext uri="{FF2B5EF4-FFF2-40B4-BE49-F238E27FC236}">
                <a16:creationId xmlns:a16="http://schemas.microsoft.com/office/drawing/2014/main" id="{9887A4CA-4188-49A3-9109-C78D0D3733DE}"/>
              </a:ext>
            </a:extLst>
          </p:cNvPr>
          <p:cNvPicPr>
            <a:picLocks noChangeAspect="1"/>
          </p:cNvPicPr>
          <p:nvPr/>
        </p:nvPicPr>
        <p:blipFill>
          <a:blip r:embed="rId6"/>
          <a:stretch>
            <a:fillRect/>
          </a:stretch>
        </p:blipFill>
        <p:spPr>
          <a:xfrm>
            <a:off x="4916488" y="2488368"/>
            <a:ext cx="469433" cy="493819"/>
          </a:xfrm>
          <a:prstGeom prst="rect">
            <a:avLst/>
          </a:prstGeom>
        </p:spPr>
      </p:pic>
    </p:spTree>
    <p:extLst>
      <p:ext uri="{BB962C8B-B14F-4D97-AF65-F5344CB8AC3E}">
        <p14:creationId xmlns:p14="http://schemas.microsoft.com/office/powerpoint/2010/main" val="73701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menus sélection Printemps - Eté</a:t>
            </a:r>
          </a:p>
        </p:txBody>
      </p:sp>
      <p:sp>
        <p:nvSpPr>
          <p:cNvPr id="19" name="Rectangle 18"/>
          <p:cNvSpPr/>
          <p:nvPr/>
        </p:nvSpPr>
        <p:spPr>
          <a:xfrm>
            <a:off x="857252" y="2584847"/>
            <a:ext cx="2790006" cy="1777410"/>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Shibuya                   </a:t>
            </a:r>
          </a:p>
          <a:p>
            <a:pPr algn="just"/>
            <a:endParaRPr lang="fr-FR" sz="1100" dirty="0">
              <a:solidFill>
                <a:srgbClr val="000000"/>
              </a:solidFill>
              <a:latin typeface="Ubuntu"/>
            </a:endParaRPr>
          </a:p>
          <a:p>
            <a:pPr algn="just">
              <a:lnSpc>
                <a:spcPct val="150000"/>
              </a:lnSpc>
            </a:pPr>
            <a:r>
              <a:rPr lang="fr-FR" sz="1100" b="1" dirty="0">
                <a:latin typeface="Ubuntu-Medium"/>
              </a:rPr>
              <a:t>6 makis California,</a:t>
            </a:r>
          </a:p>
          <a:p>
            <a:pPr algn="just">
              <a:lnSpc>
                <a:spcPct val="150000"/>
              </a:lnSpc>
            </a:pPr>
            <a:r>
              <a:rPr lang="fr-FR" sz="1100" dirty="0">
                <a:latin typeface="Ubuntu-Medium"/>
              </a:rPr>
              <a:t>thon cuit-concombre</a:t>
            </a:r>
          </a:p>
          <a:p>
            <a:pPr algn="just">
              <a:lnSpc>
                <a:spcPct val="150000"/>
              </a:lnSpc>
            </a:pPr>
            <a:r>
              <a:rPr lang="fr-FR" sz="1100" b="1" dirty="0">
                <a:latin typeface="Ubuntu-Medium"/>
              </a:rPr>
              <a:t>6 makis saumon-concombre</a:t>
            </a:r>
          </a:p>
          <a:p>
            <a:pPr algn="just">
              <a:lnSpc>
                <a:spcPct val="150000"/>
              </a:lnSpc>
            </a:pPr>
            <a:r>
              <a:rPr lang="fr-FR" sz="1100" b="1" dirty="0">
                <a:latin typeface="Ubuntu-Medium"/>
              </a:rPr>
              <a:t>6 sushis de saumon</a:t>
            </a:r>
          </a:p>
          <a:p>
            <a:pPr algn="just">
              <a:lnSpc>
                <a:spcPct val="150000"/>
              </a:lnSpc>
            </a:pPr>
            <a:r>
              <a:rPr lang="fr-FR" sz="1100" b="1" dirty="0">
                <a:latin typeface="Ubuntu-Medium"/>
              </a:rPr>
              <a:t>4 sushis de daurade</a:t>
            </a:r>
          </a:p>
        </p:txBody>
      </p:sp>
      <p:sp>
        <p:nvSpPr>
          <p:cNvPr id="21" name="Rectangle 20"/>
          <p:cNvSpPr/>
          <p:nvPr/>
        </p:nvSpPr>
        <p:spPr>
          <a:xfrm>
            <a:off x="3623827" y="2584847"/>
            <a:ext cx="2790006" cy="2362185"/>
          </a:xfrm>
          <a:prstGeom prst="rect">
            <a:avLst/>
          </a:prstGeom>
        </p:spPr>
        <p:txBody>
          <a:bodyPr wrap="square">
            <a:spAutoFit/>
          </a:bodyPr>
          <a:lstStyle/>
          <a:p>
            <a:pPr algn="just"/>
            <a:r>
              <a:rPr lang="fr-FR" sz="1600" b="1" dirty="0" err="1">
                <a:solidFill>
                  <a:srgbClr val="8D605E"/>
                </a:solidFill>
                <a:latin typeface="Footlight MT Light" panose="0204060206030A020304" pitchFamily="18" charset="0"/>
              </a:rPr>
              <a:t>Azabu</a:t>
            </a:r>
            <a:endParaRPr lang="fr-FR" sz="1600" b="1" dirty="0">
              <a:solidFill>
                <a:srgbClr val="8D605E"/>
              </a:solidFill>
              <a:latin typeface="Footlight MT Light" panose="0204060206030A020304" pitchFamily="18" charset="0"/>
            </a:endParaRPr>
          </a:p>
          <a:p>
            <a:pPr algn="just"/>
            <a:endParaRPr lang="fr-FR" sz="1600" b="1" dirty="0">
              <a:solidFill>
                <a:srgbClr val="8D605E"/>
              </a:solidFill>
              <a:latin typeface="Footlight MT Light" panose="0204060206030A020304" pitchFamily="18" charset="0"/>
            </a:endParaRPr>
          </a:p>
          <a:p>
            <a:pPr algn="just">
              <a:lnSpc>
                <a:spcPct val="150000"/>
              </a:lnSpc>
            </a:pPr>
            <a:r>
              <a:rPr lang="fr-FR" sz="1100" b="1" dirty="0">
                <a:latin typeface="Ubuntu-Medium"/>
              </a:rPr>
              <a:t>Sashimi de saumon</a:t>
            </a:r>
          </a:p>
          <a:p>
            <a:pPr algn="just">
              <a:lnSpc>
                <a:spcPct val="150000"/>
              </a:lnSpc>
            </a:pPr>
            <a:r>
              <a:rPr lang="fr-FR" sz="1100" dirty="0">
                <a:latin typeface="Ubuntu-Medium"/>
              </a:rPr>
              <a:t>Racines de lotus sautées,</a:t>
            </a:r>
          </a:p>
          <a:p>
            <a:pPr algn="just">
              <a:lnSpc>
                <a:spcPct val="150000"/>
              </a:lnSpc>
            </a:pPr>
            <a:r>
              <a:rPr lang="fr-FR" sz="1100" b="1" dirty="0">
                <a:latin typeface="Ubuntu-Medium"/>
              </a:rPr>
              <a:t>sauce yakitori</a:t>
            </a:r>
          </a:p>
          <a:p>
            <a:pPr algn="just">
              <a:lnSpc>
                <a:spcPct val="150000"/>
              </a:lnSpc>
            </a:pPr>
            <a:r>
              <a:rPr lang="fr-FR" sz="1100" b="1" dirty="0">
                <a:latin typeface="Ubuntu-Medium"/>
              </a:rPr>
              <a:t>Riz au vinaigre de riz,</a:t>
            </a:r>
          </a:p>
          <a:p>
            <a:pPr algn="just">
              <a:lnSpc>
                <a:spcPct val="150000"/>
              </a:lnSpc>
            </a:pPr>
            <a:r>
              <a:rPr lang="fr-FR" sz="1100" dirty="0">
                <a:latin typeface="Ubuntu-Medium"/>
              </a:rPr>
              <a:t>carotte marinée et sésame grillé</a:t>
            </a:r>
          </a:p>
          <a:p>
            <a:pPr algn="just">
              <a:lnSpc>
                <a:spcPct val="150000"/>
              </a:lnSpc>
            </a:pPr>
            <a:r>
              <a:rPr lang="fr-FR" sz="1100" b="1" dirty="0">
                <a:latin typeface="Ubuntu-Medium"/>
              </a:rPr>
              <a:t>Salade de chou vert,</a:t>
            </a:r>
          </a:p>
          <a:p>
            <a:pPr algn="just">
              <a:lnSpc>
                <a:spcPct val="150000"/>
              </a:lnSpc>
            </a:pPr>
            <a:r>
              <a:rPr lang="fr-FR" sz="1100" dirty="0">
                <a:latin typeface="Ubuntu-Medium"/>
              </a:rPr>
              <a:t>graines de sésame et shiitaké</a:t>
            </a:r>
          </a:p>
        </p:txBody>
      </p:sp>
      <p:sp>
        <p:nvSpPr>
          <p:cNvPr id="23" name="Rectangle 22"/>
          <p:cNvSpPr/>
          <p:nvPr/>
        </p:nvSpPr>
        <p:spPr>
          <a:xfrm>
            <a:off x="974203" y="5842000"/>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BOISSON</a:t>
            </a:r>
          </a:p>
        </p:txBody>
      </p:sp>
      <p:sp>
        <p:nvSpPr>
          <p:cNvPr id="24" name="Rectangle 23"/>
          <p:cNvSpPr/>
          <p:nvPr/>
        </p:nvSpPr>
        <p:spPr>
          <a:xfrm>
            <a:off x="3623827" y="5842000"/>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BOISSON</a:t>
            </a:r>
          </a:p>
        </p:txBody>
      </p:sp>
      <p:sp>
        <p:nvSpPr>
          <p:cNvPr id="26" name="Rectangle 25"/>
          <p:cNvSpPr/>
          <p:nvPr/>
        </p:nvSpPr>
        <p:spPr>
          <a:xfrm>
            <a:off x="974203" y="6070600"/>
            <a:ext cx="2790006" cy="600164"/>
          </a:xfrm>
          <a:prstGeom prst="rect">
            <a:avLst/>
          </a:prstGeom>
        </p:spPr>
        <p:txBody>
          <a:bodyPr wrap="square">
            <a:spAutoFit/>
          </a:bodyPr>
          <a:lstStyle/>
          <a:p>
            <a:pPr lvl="0"/>
            <a:r>
              <a:rPr lang="fr-FR" sz="1100" dirty="0">
                <a:solidFill>
                  <a:srgbClr val="000000"/>
                </a:solidFill>
                <a:latin typeface="Ubuntu"/>
              </a:rPr>
              <a:t>Bière Asahi, 33 cl</a:t>
            </a:r>
          </a:p>
          <a:p>
            <a:pPr lvl="0"/>
            <a:r>
              <a:rPr lang="fr-FR" sz="1100" dirty="0">
                <a:solidFill>
                  <a:srgbClr val="000000"/>
                </a:solidFill>
                <a:latin typeface="Ubuntu"/>
              </a:rPr>
              <a:t>Rafraîchissante</a:t>
            </a:r>
          </a:p>
          <a:p>
            <a:pPr lvl="0"/>
            <a:r>
              <a:rPr lang="fr-FR" sz="1100" dirty="0">
                <a:solidFill>
                  <a:srgbClr val="7D858F"/>
                </a:solidFill>
                <a:latin typeface="Ubuntu"/>
              </a:rPr>
              <a:t>2,55€HT 3,06€TTC</a:t>
            </a:r>
            <a:endParaRPr lang="fr-FR" sz="1100" dirty="0">
              <a:solidFill>
                <a:prstClr val="black"/>
              </a:solidFill>
              <a:latin typeface="Ubuntu"/>
            </a:endParaRPr>
          </a:p>
        </p:txBody>
      </p:sp>
      <p:sp>
        <p:nvSpPr>
          <p:cNvPr id="27" name="Rectangle 26"/>
          <p:cNvSpPr/>
          <p:nvPr/>
        </p:nvSpPr>
        <p:spPr>
          <a:xfrm>
            <a:off x="3623827" y="6070600"/>
            <a:ext cx="2790006" cy="600164"/>
          </a:xfrm>
          <a:prstGeom prst="rect">
            <a:avLst/>
          </a:prstGeom>
        </p:spPr>
        <p:txBody>
          <a:bodyPr wrap="square">
            <a:spAutoFit/>
          </a:bodyPr>
          <a:lstStyle/>
          <a:p>
            <a:pPr lvl="0"/>
            <a:r>
              <a:rPr lang="fr-FR" sz="1100" dirty="0">
                <a:solidFill>
                  <a:srgbClr val="000000"/>
                </a:solidFill>
                <a:latin typeface="Ubuntu"/>
              </a:rPr>
              <a:t>Bière Asahi, 33 cl</a:t>
            </a:r>
          </a:p>
          <a:p>
            <a:pPr lvl="0"/>
            <a:r>
              <a:rPr lang="fr-FR" sz="1100" dirty="0">
                <a:solidFill>
                  <a:srgbClr val="000000"/>
                </a:solidFill>
                <a:latin typeface="Ubuntu"/>
              </a:rPr>
              <a:t>Rafraîchissante</a:t>
            </a:r>
          </a:p>
          <a:p>
            <a:pPr lvl="0"/>
            <a:r>
              <a:rPr lang="fr-FR" sz="1100" dirty="0">
                <a:solidFill>
                  <a:srgbClr val="7D858F"/>
                </a:solidFill>
                <a:latin typeface="Ubuntu"/>
              </a:rPr>
              <a:t>2,55€HT 3,06€TTC</a:t>
            </a:r>
            <a:endParaRPr lang="fr-FR" sz="1100" dirty="0">
              <a:solidFill>
                <a:prstClr val="black"/>
              </a:solidFill>
              <a:latin typeface="Ubuntu"/>
            </a:endParaRPr>
          </a:p>
        </p:txBody>
      </p:sp>
      <p:sp>
        <p:nvSpPr>
          <p:cNvPr id="29" name="Rectangle 28"/>
          <p:cNvSpPr/>
          <p:nvPr/>
        </p:nvSpPr>
        <p:spPr>
          <a:xfrm>
            <a:off x="974202" y="5417339"/>
            <a:ext cx="1415139" cy="261610"/>
          </a:xfrm>
          <a:prstGeom prst="rect">
            <a:avLst/>
          </a:prstGeom>
        </p:spPr>
        <p:txBody>
          <a:bodyPr wrap="square">
            <a:spAutoFit/>
          </a:bodyPr>
          <a:lstStyle/>
          <a:p>
            <a:r>
              <a:rPr lang="fr-FR" sz="1100" dirty="0">
                <a:solidFill>
                  <a:srgbClr val="000000"/>
                </a:solidFill>
                <a:latin typeface="Ubuntu"/>
              </a:rPr>
              <a:t>21,90€ht </a:t>
            </a:r>
            <a:r>
              <a:rPr lang="fr-FR" sz="1100" dirty="0">
                <a:solidFill>
                  <a:srgbClr val="7D858F"/>
                </a:solidFill>
                <a:latin typeface="Ubuntu"/>
              </a:rPr>
              <a:t>24,09€TTC</a:t>
            </a:r>
            <a:endParaRPr lang="fr-FR" dirty="0"/>
          </a:p>
        </p:txBody>
      </p:sp>
      <p:sp>
        <p:nvSpPr>
          <p:cNvPr id="30" name="Rectangle 29"/>
          <p:cNvSpPr/>
          <p:nvPr/>
        </p:nvSpPr>
        <p:spPr>
          <a:xfrm>
            <a:off x="3623827" y="5417339"/>
            <a:ext cx="1700714" cy="261610"/>
          </a:xfrm>
          <a:prstGeom prst="rect">
            <a:avLst/>
          </a:prstGeom>
        </p:spPr>
        <p:txBody>
          <a:bodyPr wrap="square">
            <a:spAutoFit/>
          </a:bodyPr>
          <a:lstStyle/>
          <a:p>
            <a:r>
              <a:rPr lang="fr-FR" sz="1100" dirty="0">
                <a:solidFill>
                  <a:srgbClr val="000000"/>
                </a:solidFill>
                <a:latin typeface="Ubuntu"/>
              </a:rPr>
              <a:t>21€ht </a:t>
            </a:r>
            <a:r>
              <a:rPr lang="fr-FR" sz="1100" dirty="0">
                <a:solidFill>
                  <a:srgbClr val="7D858F"/>
                </a:solidFill>
                <a:latin typeface="Ubuntu"/>
              </a:rPr>
              <a:t>23,10€TTC</a:t>
            </a:r>
            <a:endParaRPr lang="fr-FR" dirty="0"/>
          </a:p>
        </p:txBody>
      </p:sp>
      <p:sp>
        <p:nvSpPr>
          <p:cNvPr id="3" name="Rectangle : avec coin rogné 2"/>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r>
              <a:rPr lang="fr-FR" sz="1600" b="1" dirty="0">
                <a:solidFill>
                  <a:prstClr val="white"/>
                </a:solidFill>
                <a:latin typeface="Ubuntu"/>
              </a:rPr>
              <a:t>BENTOS</a:t>
            </a:r>
          </a:p>
        </p:txBody>
      </p:sp>
      <p:pic>
        <p:nvPicPr>
          <p:cNvPr id="5" name="Image 4">
            <a:extLst>
              <a:ext uri="{FF2B5EF4-FFF2-40B4-BE49-F238E27FC236}">
                <a16:creationId xmlns:a16="http://schemas.microsoft.com/office/drawing/2014/main" id="{118F4C0A-69F9-47A5-A485-9B5DE1789F6A}"/>
              </a:ext>
            </a:extLst>
          </p:cNvPr>
          <p:cNvPicPr>
            <a:picLocks noChangeAspect="1"/>
          </p:cNvPicPr>
          <p:nvPr/>
        </p:nvPicPr>
        <p:blipFill>
          <a:blip r:embed="rId2"/>
          <a:stretch>
            <a:fillRect/>
          </a:stretch>
        </p:blipFill>
        <p:spPr>
          <a:xfrm>
            <a:off x="620844" y="525773"/>
            <a:ext cx="2696035" cy="1800000"/>
          </a:xfrm>
          <a:prstGeom prst="rect">
            <a:avLst/>
          </a:prstGeom>
        </p:spPr>
      </p:pic>
      <p:pic>
        <p:nvPicPr>
          <p:cNvPr id="8" name="Image 7">
            <a:extLst>
              <a:ext uri="{FF2B5EF4-FFF2-40B4-BE49-F238E27FC236}">
                <a16:creationId xmlns:a16="http://schemas.microsoft.com/office/drawing/2014/main" id="{F94E4254-753F-46A7-9E2B-4F3CA9CADA16}"/>
              </a:ext>
            </a:extLst>
          </p:cNvPr>
          <p:cNvPicPr>
            <a:picLocks noChangeAspect="1"/>
          </p:cNvPicPr>
          <p:nvPr/>
        </p:nvPicPr>
        <p:blipFill>
          <a:blip r:embed="rId3"/>
          <a:stretch>
            <a:fillRect/>
          </a:stretch>
        </p:blipFill>
        <p:spPr>
          <a:xfrm>
            <a:off x="3623827" y="561981"/>
            <a:ext cx="2696035" cy="1800000"/>
          </a:xfrm>
          <a:prstGeom prst="rect">
            <a:avLst/>
          </a:prstGeom>
        </p:spPr>
      </p:pic>
      <p:pic>
        <p:nvPicPr>
          <p:cNvPr id="20" name="Image 19">
            <a:extLst>
              <a:ext uri="{FF2B5EF4-FFF2-40B4-BE49-F238E27FC236}">
                <a16:creationId xmlns:a16="http://schemas.microsoft.com/office/drawing/2014/main" id="{0581DACF-B679-4AAF-8526-6F259C292322}"/>
              </a:ext>
            </a:extLst>
          </p:cNvPr>
          <p:cNvPicPr>
            <a:picLocks noChangeAspect="1"/>
          </p:cNvPicPr>
          <p:nvPr/>
        </p:nvPicPr>
        <p:blipFill>
          <a:blip r:embed="rId4"/>
          <a:stretch>
            <a:fillRect/>
          </a:stretch>
        </p:blipFill>
        <p:spPr>
          <a:xfrm>
            <a:off x="9388734" y="-1634"/>
            <a:ext cx="517265" cy="527407"/>
          </a:xfrm>
          <a:prstGeom prst="rect">
            <a:avLst/>
          </a:prstGeom>
        </p:spPr>
      </p:pic>
      <p:sp>
        <p:nvSpPr>
          <p:cNvPr id="4" name="Rectangle 3">
            <a:extLst>
              <a:ext uri="{FF2B5EF4-FFF2-40B4-BE49-F238E27FC236}">
                <a16:creationId xmlns:a16="http://schemas.microsoft.com/office/drawing/2014/main" id="{EB34C58A-3966-4D15-B80D-B4C2E43ADC24}"/>
              </a:ext>
            </a:extLst>
          </p:cNvPr>
          <p:cNvSpPr/>
          <p:nvPr/>
        </p:nvSpPr>
        <p:spPr>
          <a:xfrm>
            <a:off x="6049048" y="3165828"/>
            <a:ext cx="4953000" cy="677108"/>
          </a:xfrm>
          <a:prstGeom prst="rect">
            <a:avLst/>
          </a:prstGeom>
        </p:spPr>
        <p:txBody>
          <a:bodyPr>
            <a:spAutoFit/>
          </a:bodyPr>
          <a:lstStyle/>
          <a:p>
            <a:r>
              <a:rPr lang="fr-FR" sz="1600" b="1" dirty="0">
                <a:solidFill>
                  <a:srgbClr val="8D605E"/>
                </a:solidFill>
                <a:latin typeface="Footlight MT Light" panose="0204060206030A020304" pitchFamily="18" charset="0"/>
              </a:rPr>
              <a:t>Macarons “GOURMANDS” (4 pièces)</a:t>
            </a:r>
          </a:p>
          <a:p>
            <a:r>
              <a:rPr lang="fr-FR" sz="1100" dirty="0">
                <a:solidFill>
                  <a:srgbClr val="000000"/>
                </a:solidFill>
                <a:latin typeface="Ubuntu-Light"/>
              </a:rPr>
              <a:t>Chocolat</a:t>
            </a:r>
          </a:p>
          <a:p>
            <a:r>
              <a:rPr lang="fr-FR" sz="1100" dirty="0">
                <a:solidFill>
                  <a:srgbClr val="000000"/>
                </a:solidFill>
                <a:latin typeface="Ubuntu-Light"/>
              </a:rPr>
              <a:t>Pistache</a:t>
            </a:r>
            <a:endParaRPr lang="fr-FR" sz="1100" dirty="0"/>
          </a:p>
        </p:txBody>
      </p:sp>
      <p:sp>
        <p:nvSpPr>
          <p:cNvPr id="9" name="Rectangle 8">
            <a:extLst>
              <a:ext uri="{FF2B5EF4-FFF2-40B4-BE49-F238E27FC236}">
                <a16:creationId xmlns:a16="http://schemas.microsoft.com/office/drawing/2014/main" id="{6FA0FA4A-6DEF-4CA6-B13A-0BB8A26EBADD}"/>
              </a:ext>
            </a:extLst>
          </p:cNvPr>
          <p:cNvSpPr/>
          <p:nvPr/>
        </p:nvSpPr>
        <p:spPr>
          <a:xfrm>
            <a:off x="6193973" y="5186031"/>
            <a:ext cx="2916376" cy="254360"/>
          </a:xfrm>
          <a:prstGeom prst="rect">
            <a:avLst/>
          </a:prstGeom>
        </p:spPr>
        <p:txBody>
          <a:bodyPr wrap="none">
            <a:spAutoFit/>
          </a:bodyPr>
          <a:lstStyle/>
          <a:p>
            <a:r>
              <a:rPr lang="fr-FR" sz="1600" b="1" dirty="0">
                <a:solidFill>
                  <a:srgbClr val="8D605E"/>
                </a:solidFill>
                <a:latin typeface="Footlight MT Light" panose="0204060206030A020304" pitchFamily="18" charset="0"/>
              </a:rPr>
              <a:t>Macarons “NIPPONS” (4 pièces)</a:t>
            </a:r>
          </a:p>
        </p:txBody>
      </p:sp>
      <p:sp>
        <p:nvSpPr>
          <p:cNvPr id="10" name="Rectangle 9">
            <a:extLst>
              <a:ext uri="{FF2B5EF4-FFF2-40B4-BE49-F238E27FC236}">
                <a16:creationId xmlns:a16="http://schemas.microsoft.com/office/drawing/2014/main" id="{38A27C78-D051-4839-96B3-DB632A6EFE4F}"/>
              </a:ext>
            </a:extLst>
          </p:cNvPr>
          <p:cNvSpPr/>
          <p:nvPr/>
        </p:nvSpPr>
        <p:spPr>
          <a:xfrm>
            <a:off x="6219180" y="5585034"/>
            <a:ext cx="4953000" cy="323732"/>
          </a:xfrm>
          <a:prstGeom prst="rect">
            <a:avLst/>
          </a:prstGeom>
        </p:spPr>
        <p:txBody>
          <a:bodyPr>
            <a:spAutoFit/>
          </a:bodyPr>
          <a:lstStyle/>
          <a:p>
            <a:r>
              <a:rPr lang="fr-FR" sz="1100" dirty="0">
                <a:latin typeface="Ubuntu-Light"/>
              </a:rPr>
              <a:t>Prune au saké</a:t>
            </a:r>
          </a:p>
          <a:p>
            <a:r>
              <a:rPr lang="fr-FR" sz="1100" dirty="0">
                <a:latin typeface="Ubuntu-Light"/>
              </a:rPr>
              <a:t>Fraise-gingembre confit</a:t>
            </a:r>
            <a:endParaRPr lang="fr-FR" sz="1100" dirty="0"/>
          </a:p>
        </p:txBody>
      </p:sp>
      <p:sp>
        <p:nvSpPr>
          <p:cNvPr id="11" name="Rectangle 10">
            <a:extLst>
              <a:ext uri="{FF2B5EF4-FFF2-40B4-BE49-F238E27FC236}">
                <a16:creationId xmlns:a16="http://schemas.microsoft.com/office/drawing/2014/main" id="{C21CC47D-C88F-453D-B6C2-FCC205BDC083}"/>
              </a:ext>
            </a:extLst>
          </p:cNvPr>
          <p:cNvSpPr/>
          <p:nvPr/>
        </p:nvSpPr>
        <p:spPr>
          <a:xfrm>
            <a:off x="8227211" y="3714938"/>
            <a:ext cx="1234633" cy="261610"/>
          </a:xfrm>
          <a:prstGeom prst="rect">
            <a:avLst/>
          </a:prstGeom>
        </p:spPr>
        <p:txBody>
          <a:bodyPr wrap="none">
            <a:spAutoFit/>
          </a:bodyPr>
          <a:lstStyle/>
          <a:p>
            <a:pPr lvl="0"/>
            <a:r>
              <a:rPr lang="fr-FR" sz="1100" dirty="0">
                <a:solidFill>
                  <a:srgbClr val="7D858F"/>
                </a:solidFill>
                <a:latin typeface="Ubuntu"/>
              </a:rPr>
              <a:t>5,10€HT 5,61€TTC</a:t>
            </a:r>
            <a:endParaRPr lang="fr-FR" sz="1100" dirty="0">
              <a:solidFill>
                <a:prstClr val="black"/>
              </a:solidFill>
              <a:latin typeface="Ubuntu"/>
            </a:endParaRPr>
          </a:p>
        </p:txBody>
      </p:sp>
      <p:sp>
        <p:nvSpPr>
          <p:cNvPr id="14" name="Rectangle 13">
            <a:extLst>
              <a:ext uri="{FF2B5EF4-FFF2-40B4-BE49-F238E27FC236}">
                <a16:creationId xmlns:a16="http://schemas.microsoft.com/office/drawing/2014/main" id="{E186C592-BE33-4CDD-9091-8D295FAA00C8}"/>
              </a:ext>
            </a:extLst>
          </p:cNvPr>
          <p:cNvSpPr/>
          <p:nvPr/>
        </p:nvSpPr>
        <p:spPr>
          <a:xfrm>
            <a:off x="8099621" y="6112822"/>
            <a:ext cx="1234633" cy="196551"/>
          </a:xfrm>
          <a:prstGeom prst="rect">
            <a:avLst/>
          </a:prstGeom>
        </p:spPr>
        <p:txBody>
          <a:bodyPr wrap="none">
            <a:spAutoFit/>
          </a:bodyPr>
          <a:lstStyle/>
          <a:p>
            <a:r>
              <a:rPr lang="fr-FR" sz="1100" dirty="0">
                <a:solidFill>
                  <a:srgbClr val="7D858F"/>
                </a:solidFill>
                <a:latin typeface="Ubuntu"/>
              </a:rPr>
              <a:t>5,90€HT 6,49€TTC</a:t>
            </a:r>
          </a:p>
        </p:txBody>
      </p:sp>
      <p:sp>
        <p:nvSpPr>
          <p:cNvPr id="25" name="Rectangle 24">
            <a:extLst>
              <a:ext uri="{FF2B5EF4-FFF2-40B4-BE49-F238E27FC236}">
                <a16:creationId xmlns:a16="http://schemas.microsoft.com/office/drawing/2014/main" id="{8D30A8D3-FBFA-48D9-BCC1-E374BF2303C0}"/>
              </a:ext>
            </a:extLst>
          </p:cNvPr>
          <p:cNvSpPr/>
          <p:nvPr/>
        </p:nvSpPr>
        <p:spPr>
          <a:xfrm>
            <a:off x="6613453" y="1294796"/>
            <a:ext cx="2352127" cy="472437"/>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Ubuntu"/>
              </a:rPr>
              <a:t>Pensez à la note sucrée</a:t>
            </a:r>
          </a:p>
          <a:p>
            <a:pPr algn="ctr"/>
            <a:r>
              <a:rPr lang="fr-FR" sz="1600" b="1" dirty="0">
                <a:solidFill>
                  <a:schemeClr val="bg1"/>
                </a:solidFill>
                <a:latin typeface="Ubuntu"/>
              </a:rPr>
              <a:t> de fin de repas</a:t>
            </a:r>
          </a:p>
        </p:txBody>
      </p:sp>
      <p:pic>
        <p:nvPicPr>
          <p:cNvPr id="7" name="Image 6">
            <a:extLst>
              <a:ext uri="{FF2B5EF4-FFF2-40B4-BE49-F238E27FC236}">
                <a16:creationId xmlns:a16="http://schemas.microsoft.com/office/drawing/2014/main" id="{187D369F-45A4-4AA6-8A55-B3AF29B3E3BA}"/>
              </a:ext>
            </a:extLst>
          </p:cNvPr>
          <p:cNvPicPr>
            <a:picLocks noChangeAspect="1"/>
          </p:cNvPicPr>
          <p:nvPr/>
        </p:nvPicPr>
        <p:blipFill>
          <a:blip r:embed="rId5"/>
          <a:stretch>
            <a:fillRect/>
          </a:stretch>
        </p:blipFill>
        <p:spPr>
          <a:xfrm>
            <a:off x="6687007" y="3907781"/>
            <a:ext cx="1487098" cy="1338389"/>
          </a:xfrm>
          <a:prstGeom prst="rect">
            <a:avLst/>
          </a:prstGeom>
        </p:spPr>
      </p:pic>
      <p:pic>
        <p:nvPicPr>
          <p:cNvPr id="12" name="Image 11">
            <a:extLst>
              <a:ext uri="{FF2B5EF4-FFF2-40B4-BE49-F238E27FC236}">
                <a16:creationId xmlns:a16="http://schemas.microsoft.com/office/drawing/2014/main" id="{55C13683-437D-4E99-AF97-53345E9FAD65}"/>
              </a:ext>
            </a:extLst>
          </p:cNvPr>
          <p:cNvPicPr>
            <a:picLocks noChangeAspect="1"/>
          </p:cNvPicPr>
          <p:nvPr/>
        </p:nvPicPr>
        <p:blipFill>
          <a:blip r:embed="rId6"/>
          <a:stretch>
            <a:fillRect/>
          </a:stretch>
        </p:blipFill>
        <p:spPr>
          <a:xfrm>
            <a:off x="6791150" y="1975153"/>
            <a:ext cx="1620305" cy="1220400"/>
          </a:xfrm>
          <a:prstGeom prst="rect">
            <a:avLst/>
          </a:prstGeom>
        </p:spPr>
      </p:pic>
    </p:spTree>
    <p:extLst>
      <p:ext uri="{BB962C8B-B14F-4D97-AF65-F5344CB8AC3E}">
        <p14:creationId xmlns:p14="http://schemas.microsoft.com/office/powerpoint/2010/main" val="25159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menus sélection Printemps - Eté</a:t>
            </a:r>
            <a:endParaRPr lang="fr-FR" sz="1400" dirty="0">
              <a:latin typeface="Ubuntu"/>
            </a:endParaRPr>
          </a:p>
        </p:txBody>
      </p:sp>
      <p:sp>
        <p:nvSpPr>
          <p:cNvPr id="19" name="Rectangle 18"/>
          <p:cNvSpPr/>
          <p:nvPr/>
        </p:nvSpPr>
        <p:spPr>
          <a:xfrm>
            <a:off x="346298" y="2493582"/>
            <a:ext cx="2790006" cy="2908489"/>
          </a:xfrm>
          <a:prstGeom prst="rect">
            <a:avLst/>
          </a:prstGeom>
        </p:spPr>
        <p:txBody>
          <a:bodyPr wrap="square">
            <a:spAutoFit/>
          </a:bodyPr>
          <a:lstStyle/>
          <a:p>
            <a:pPr algn="just"/>
            <a:r>
              <a:rPr lang="fr-FR" sz="1600" b="1" dirty="0" err="1">
                <a:solidFill>
                  <a:srgbClr val="8D605E"/>
                </a:solidFill>
                <a:latin typeface="Footlight MT Light" panose="0204060206030A020304" pitchFamily="18" charset="0"/>
              </a:rPr>
              <a:t>Kannon</a:t>
            </a:r>
            <a:endParaRPr lang="fr-FR" sz="1600" b="1" dirty="0">
              <a:solidFill>
                <a:srgbClr val="8D605E"/>
              </a:solidFill>
              <a:latin typeface="Footlight MT Light" panose="0204060206030A020304" pitchFamily="18" charset="0"/>
            </a:endParaRPr>
          </a:p>
          <a:p>
            <a:pPr algn="just"/>
            <a:endParaRPr lang="fr-FR" sz="1600" b="1" dirty="0">
              <a:solidFill>
                <a:srgbClr val="8D605E"/>
              </a:solidFill>
              <a:latin typeface="Footlight MT Light" panose="0204060206030A020304" pitchFamily="18" charset="0"/>
            </a:endParaRPr>
          </a:p>
          <a:p>
            <a:pPr algn="just"/>
            <a:r>
              <a:rPr lang="fr-FR" sz="1100" b="1" dirty="0">
                <a:latin typeface="Ubuntu-Medium"/>
              </a:rPr>
              <a:t>4 makis </a:t>
            </a:r>
            <a:r>
              <a:rPr lang="fr-FR" sz="1100" b="1" dirty="0" err="1">
                <a:latin typeface="Ubuntu-Medium"/>
              </a:rPr>
              <a:t>vegan</a:t>
            </a:r>
            <a:r>
              <a:rPr lang="fr-FR" sz="1100" b="1" dirty="0">
                <a:latin typeface="Ubuntu-Medium"/>
              </a:rPr>
              <a:t> </a:t>
            </a:r>
            <a:r>
              <a:rPr lang="fr-FR" sz="1100" dirty="0">
                <a:latin typeface="Ubuntu-Medium"/>
              </a:rPr>
              <a:t>en feuille de carotte</a:t>
            </a:r>
          </a:p>
          <a:p>
            <a:pPr algn="just"/>
            <a:r>
              <a:rPr lang="fr-FR" sz="1100" b="1" dirty="0">
                <a:latin typeface="Ubuntu-Medium"/>
              </a:rPr>
              <a:t>Salade de chou au thé vert</a:t>
            </a:r>
            <a:r>
              <a:rPr lang="fr-FR" sz="1100" dirty="0">
                <a:latin typeface="Ubuntu-Medium"/>
              </a:rPr>
              <a:t>, carotte marinée,</a:t>
            </a:r>
          </a:p>
          <a:p>
            <a:pPr algn="just"/>
            <a:r>
              <a:rPr lang="fr-FR" sz="1100" dirty="0">
                <a:latin typeface="Ubuntu-Medium"/>
              </a:rPr>
              <a:t>algue wakamé et graines de sésame</a:t>
            </a:r>
          </a:p>
          <a:p>
            <a:pPr algn="just"/>
            <a:r>
              <a:rPr lang="fr-FR" sz="1100" b="1" dirty="0">
                <a:latin typeface="Ubuntu-Medium"/>
              </a:rPr>
              <a:t>6 sushis de saumon</a:t>
            </a:r>
          </a:p>
          <a:p>
            <a:pPr algn="just"/>
            <a:r>
              <a:rPr lang="fr-FR" sz="1100" b="1" dirty="0">
                <a:latin typeface="Ubuntu-Medium"/>
              </a:rPr>
              <a:t>2 makis </a:t>
            </a:r>
            <a:r>
              <a:rPr lang="fr-FR" sz="1100" b="1" dirty="0" err="1">
                <a:latin typeface="Ubuntu-Medium"/>
              </a:rPr>
              <a:t>kampyo</a:t>
            </a:r>
            <a:r>
              <a:rPr lang="fr-FR" sz="1100" b="1" dirty="0">
                <a:latin typeface="Ubuntu-Medium"/>
              </a:rPr>
              <a:t>-surimi</a:t>
            </a:r>
          </a:p>
          <a:p>
            <a:pPr algn="just"/>
            <a:r>
              <a:rPr lang="fr-FR" sz="1100" b="1" dirty="0">
                <a:latin typeface="Ubuntu-Medium"/>
              </a:rPr>
              <a:t>2 makis concombre-sésame</a:t>
            </a:r>
          </a:p>
          <a:p>
            <a:pPr algn="just"/>
            <a:r>
              <a:rPr lang="fr-FR" sz="1100" b="1" dirty="0">
                <a:latin typeface="Ubuntu-Medium"/>
              </a:rPr>
              <a:t>2 makis saumon cuit-fromage</a:t>
            </a:r>
          </a:p>
          <a:p>
            <a:pPr algn="just"/>
            <a:r>
              <a:rPr lang="fr-FR" sz="1100" b="1" dirty="0">
                <a:latin typeface="Ubuntu-Medium"/>
              </a:rPr>
              <a:t>Mignardises :</a:t>
            </a:r>
          </a:p>
          <a:p>
            <a:pPr algn="just"/>
            <a:r>
              <a:rPr lang="fr-FR" sz="1100" dirty="0">
                <a:latin typeface="Ubuntu-Medium"/>
              </a:rPr>
              <a:t>Le </a:t>
            </a:r>
            <a:r>
              <a:rPr lang="fr-FR" sz="1100" dirty="0" err="1">
                <a:latin typeface="Ubuntu-Medium"/>
              </a:rPr>
              <a:t>Kogi</a:t>
            </a:r>
            <a:r>
              <a:rPr lang="fr-FR" sz="1100" dirty="0">
                <a:latin typeface="Ubuntu-Medium"/>
              </a:rPr>
              <a:t> </a:t>
            </a:r>
            <a:r>
              <a:rPr lang="fr-FR" sz="1100" dirty="0" err="1">
                <a:latin typeface="Ubuntu-Medium"/>
              </a:rPr>
              <a:t>bune</a:t>
            </a:r>
            <a:r>
              <a:rPr lang="fr-FR" sz="1100" dirty="0">
                <a:latin typeface="Ubuntu-Medium"/>
              </a:rPr>
              <a:t> : sésame noir-cerise</a:t>
            </a:r>
          </a:p>
          <a:p>
            <a:pPr algn="just"/>
            <a:r>
              <a:rPr lang="fr-FR" sz="1100" dirty="0">
                <a:latin typeface="Ubuntu-Medium"/>
              </a:rPr>
              <a:t>Bonbon prune au saké-noisette</a:t>
            </a:r>
          </a:p>
          <a:p>
            <a:pPr algn="just"/>
            <a:r>
              <a:rPr lang="fr-FR" sz="1100" dirty="0">
                <a:latin typeface="Ubuntu-Medium"/>
              </a:rPr>
              <a:t>Mini-tartelette praliné-passion-thé vert</a:t>
            </a:r>
          </a:p>
          <a:p>
            <a:endParaRPr lang="fr-FR" sz="1100" dirty="0">
              <a:latin typeface="Ubuntu-Light"/>
            </a:endParaRPr>
          </a:p>
          <a:p>
            <a:endParaRPr lang="fr-FR" sz="1100" dirty="0">
              <a:latin typeface="Ubuntu-Light"/>
            </a:endParaRPr>
          </a:p>
          <a:p>
            <a:r>
              <a:rPr lang="fr-FR" sz="800" i="1" dirty="0">
                <a:latin typeface="Ubuntu-LightItalic"/>
              </a:rPr>
              <a:t>Assaisonnements : sauce soja, gingembre et wasabi</a:t>
            </a:r>
            <a:endParaRPr lang="fr-FR" sz="1100" dirty="0">
              <a:latin typeface="Ubuntu"/>
            </a:endParaRPr>
          </a:p>
        </p:txBody>
      </p:sp>
      <p:sp>
        <p:nvSpPr>
          <p:cNvPr id="21" name="Rectangle 20"/>
          <p:cNvSpPr/>
          <p:nvPr/>
        </p:nvSpPr>
        <p:spPr>
          <a:xfrm>
            <a:off x="3650120" y="2577139"/>
            <a:ext cx="2790006" cy="2831544"/>
          </a:xfrm>
          <a:prstGeom prst="rect">
            <a:avLst/>
          </a:prstGeom>
        </p:spPr>
        <p:txBody>
          <a:bodyPr wrap="square">
            <a:spAutoFit/>
          </a:bodyPr>
          <a:lstStyle/>
          <a:p>
            <a:pPr algn="just"/>
            <a:r>
              <a:rPr lang="fr-FR" sz="1600" b="1" dirty="0" err="1">
                <a:solidFill>
                  <a:srgbClr val="8D605E"/>
                </a:solidFill>
                <a:latin typeface="Footlight MT Light" panose="0204060206030A020304" pitchFamily="18" charset="0"/>
              </a:rPr>
              <a:t>Mefu</a:t>
            </a:r>
            <a:endParaRPr lang="fr-FR" sz="1600" b="1" dirty="0">
              <a:solidFill>
                <a:srgbClr val="8D605E"/>
              </a:solidFill>
              <a:latin typeface="Footlight MT Light" panose="0204060206030A020304" pitchFamily="18" charset="0"/>
            </a:endParaRPr>
          </a:p>
          <a:p>
            <a:pPr algn="just"/>
            <a:endParaRPr lang="fr-FR" sz="1100" dirty="0">
              <a:solidFill>
                <a:srgbClr val="000000"/>
              </a:solidFill>
              <a:latin typeface="Ubuntu"/>
            </a:endParaRPr>
          </a:p>
          <a:p>
            <a:pPr algn="just"/>
            <a:r>
              <a:rPr lang="fr-FR" sz="1100" b="1" dirty="0">
                <a:latin typeface="Ubuntu-Medium"/>
              </a:rPr>
              <a:t>2 </a:t>
            </a:r>
            <a:r>
              <a:rPr lang="fr-FR" sz="1100" b="1" dirty="0" err="1">
                <a:latin typeface="Ubuntu-Medium"/>
              </a:rPr>
              <a:t>inaris</a:t>
            </a:r>
            <a:r>
              <a:rPr lang="fr-FR" sz="1100" b="1" dirty="0">
                <a:latin typeface="Ubuntu-Medium"/>
              </a:rPr>
              <a:t> aux mille saveurs</a:t>
            </a:r>
          </a:p>
          <a:p>
            <a:pPr algn="just"/>
            <a:r>
              <a:rPr lang="fr-FR" sz="1100" b="1" dirty="0">
                <a:latin typeface="Ubuntu-Medium"/>
              </a:rPr>
              <a:t>Salade de chou au thé vert</a:t>
            </a:r>
            <a:r>
              <a:rPr lang="fr-FR" sz="1100" dirty="0">
                <a:latin typeface="Ubuntu-Medium"/>
              </a:rPr>
              <a:t>, carotte marinée,</a:t>
            </a:r>
          </a:p>
          <a:p>
            <a:pPr algn="just"/>
            <a:r>
              <a:rPr lang="fr-FR" sz="1100" dirty="0">
                <a:latin typeface="Ubuntu-Medium"/>
              </a:rPr>
              <a:t>algue wakamé et graines de sésame</a:t>
            </a:r>
          </a:p>
          <a:p>
            <a:pPr algn="just"/>
            <a:r>
              <a:rPr lang="fr-FR" sz="1100" b="1" dirty="0">
                <a:latin typeface="Ubuntu-Medium"/>
              </a:rPr>
              <a:t>3 nigiris de saumon à la caucasienne</a:t>
            </a:r>
          </a:p>
          <a:p>
            <a:pPr algn="just"/>
            <a:r>
              <a:rPr lang="fr-FR" sz="1100" b="1" dirty="0">
                <a:latin typeface="Ubuntu-Medium"/>
              </a:rPr>
              <a:t>3 sushis de crevette</a:t>
            </a:r>
          </a:p>
          <a:p>
            <a:pPr algn="just"/>
            <a:r>
              <a:rPr lang="fr-FR" sz="1100" b="1" dirty="0">
                <a:latin typeface="Ubuntu-Medium"/>
              </a:rPr>
              <a:t>2 makis California thon cuit-concombre</a:t>
            </a:r>
          </a:p>
          <a:p>
            <a:pPr algn="just"/>
            <a:r>
              <a:rPr lang="fr-FR" sz="1100" b="1" dirty="0">
                <a:latin typeface="Ubuntu-Medium"/>
              </a:rPr>
              <a:t>2 makis volaille-tomate confite</a:t>
            </a:r>
          </a:p>
          <a:p>
            <a:pPr algn="just"/>
            <a:r>
              <a:rPr lang="fr-FR" sz="1100" b="1" dirty="0">
                <a:latin typeface="Ubuntu-Medium"/>
              </a:rPr>
              <a:t>2 makis saumon fumé-mozzarella</a:t>
            </a:r>
          </a:p>
          <a:p>
            <a:pPr algn="just"/>
            <a:r>
              <a:rPr lang="fr-FR" sz="1100" b="1" dirty="0">
                <a:latin typeface="Ubuntu-Medium"/>
              </a:rPr>
              <a:t>Mignardises :</a:t>
            </a:r>
          </a:p>
          <a:p>
            <a:pPr algn="just"/>
            <a:r>
              <a:rPr lang="fr-FR" sz="1100" dirty="0">
                <a:latin typeface="Ubuntu-Medium"/>
              </a:rPr>
              <a:t>Bonbon </a:t>
            </a:r>
            <a:r>
              <a:rPr lang="fr-FR" sz="1100" dirty="0" err="1">
                <a:latin typeface="Ubuntu-Medium"/>
              </a:rPr>
              <a:t>sudachi</a:t>
            </a:r>
            <a:r>
              <a:rPr lang="fr-FR" sz="1100" dirty="0">
                <a:latin typeface="Ubuntu-Medium"/>
              </a:rPr>
              <a:t>-praliné-framboise</a:t>
            </a:r>
          </a:p>
          <a:p>
            <a:pPr algn="just"/>
            <a:r>
              <a:rPr lang="fr-FR" sz="1100" dirty="0">
                <a:latin typeface="Ubuntu-Medium"/>
              </a:rPr>
              <a:t>Mini-cheesecake thé vert-myrtille</a:t>
            </a:r>
          </a:p>
          <a:p>
            <a:pPr algn="just"/>
            <a:r>
              <a:rPr lang="fr-FR" sz="1100" dirty="0">
                <a:latin typeface="Ubuntu-Medium"/>
              </a:rPr>
              <a:t>Le </a:t>
            </a:r>
            <a:r>
              <a:rPr lang="fr-FR" sz="1100" dirty="0" err="1">
                <a:latin typeface="Ubuntu-Medium"/>
              </a:rPr>
              <a:t>Kogi</a:t>
            </a:r>
            <a:r>
              <a:rPr lang="fr-FR" sz="1100" dirty="0">
                <a:latin typeface="Ubuntu-Medium"/>
              </a:rPr>
              <a:t> </a:t>
            </a:r>
            <a:r>
              <a:rPr lang="fr-FR" sz="1100" dirty="0" err="1">
                <a:latin typeface="Ubuntu-Medium"/>
              </a:rPr>
              <a:t>bune</a:t>
            </a:r>
            <a:r>
              <a:rPr lang="fr-FR" sz="1100" dirty="0">
                <a:latin typeface="Ubuntu-Medium"/>
              </a:rPr>
              <a:t> : sésame noir-cerise</a:t>
            </a:r>
          </a:p>
          <a:p>
            <a:endParaRPr lang="fr-FR" sz="1100" dirty="0">
              <a:latin typeface="Ubuntu-Light"/>
            </a:endParaRPr>
          </a:p>
          <a:p>
            <a:r>
              <a:rPr lang="fr-FR" sz="800" i="1" dirty="0">
                <a:latin typeface="Ubuntu-LightItalic"/>
              </a:rPr>
              <a:t>Assaisonnements : sauce soja, gingembre et wasabi</a:t>
            </a:r>
            <a:endParaRPr lang="fr-FR" sz="1100" dirty="0">
              <a:latin typeface="Ubuntu"/>
            </a:endParaRPr>
          </a:p>
        </p:txBody>
      </p:sp>
      <p:sp>
        <p:nvSpPr>
          <p:cNvPr id="22" name="Rectangle 21"/>
          <p:cNvSpPr/>
          <p:nvPr/>
        </p:nvSpPr>
        <p:spPr>
          <a:xfrm>
            <a:off x="6800750" y="2524086"/>
            <a:ext cx="2790006" cy="2831544"/>
          </a:xfrm>
          <a:prstGeom prst="rect">
            <a:avLst/>
          </a:prstGeom>
        </p:spPr>
        <p:txBody>
          <a:bodyPr wrap="square">
            <a:spAutoFit/>
          </a:bodyPr>
          <a:lstStyle/>
          <a:p>
            <a:pPr algn="just"/>
            <a:r>
              <a:rPr lang="fr-FR" sz="1600" b="1" dirty="0" err="1">
                <a:solidFill>
                  <a:srgbClr val="8D605E"/>
                </a:solidFill>
                <a:latin typeface="Footlight MT Light" panose="0204060206030A020304" pitchFamily="18" charset="0"/>
              </a:rPr>
              <a:t>Kojin</a:t>
            </a:r>
            <a:endParaRPr lang="fr-FR" sz="1600" b="1" dirty="0">
              <a:solidFill>
                <a:srgbClr val="8D605E"/>
              </a:solidFill>
              <a:latin typeface="Footlight MT Light" panose="0204060206030A020304" pitchFamily="18" charset="0"/>
            </a:endParaRPr>
          </a:p>
          <a:p>
            <a:pPr algn="just"/>
            <a:endParaRPr lang="fr-FR" sz="1100" dirty="0">
              <a:solidFill>
                <a:srgbClr val="000000"/>
              </a:solidFill>
              <a:latin typeface="Ubuntu"/>
            </a:endParaRPr>
          </a:p>
          <a:p>
            <a:pPr algn="just"/>
            <a:r>
              <a:rPr lang="fr-FR" sz="1100" b="1" dirty="0">
                <a:latin typeface="Ubuntu-Medium"/>
              </a:rPr>
              <a:t>4 makis à la roquette en feuille de daïkon</a:t>
            </a:r>
          </a:p>
          <a:p>
            <a:pPr algn="just"/>
            <a:r>
              <a:rPr lang="fr-FR" sz="1100" b="1" dirty="0">
                <a:latin typeface="Ubuntu-Medium"/>
              </a:rPr>
              <a:t>Salade de chou au thé vert, </a:t>
            </a:r>
            <a:r>
              <a:rPr lang="fr-FR" sz="1100" dirty="0">
                <a:latin typeface="Ubuntu-Medium"/>
              </a:rPr>
              <a:t>carotte marinée,</a:t>
            </a:r>
          </a:p>
          <a:p>
            <a:pPr algn="just"/>
            <a:r>
              <a:rPr lang="fr-FR" sz="1100" dirty="0">
                <a:latin typeface="Ubuntu-Medium"/>
              </a:rPr>
              <a:t>algue wakamé et graines de sésame</a:t>
            </a:r>
          </a:p>
          <a:p>
            <a:pPr algn="just"/>
            <a:r>
              <a:rPr lang="fr-FR" sz="1100" b="1" dirty="0">
                <a:latin typeface="Ubuntu-Medium"/>
              </a:rPr>
              <a:t>3 sushis de saumon</a:t>
            </a:r>
          </a:p>
          <a:p>
            <a:pPr algn="just"/>
            <a:r>
              <a:rPr lang="fr-FR" sz="1100" b="1" dirty="0">
                <a:latin typeface="Ubuntu-Medium"/>
              </a:rPr>
              <a:t>3 sushis de daurade</a:t>
            </a:r>
          </a:p>
          <a:p>
            <a:pPr algn="just"/>
            <a:r>
              <a:rPr lang="fr-FR" sz="1100" b="1" dirty="0">
                <a:latin typeface="Ubuntu-Medium"/>
              </a:rPr>
              <a:t>3 sushis de Saint-Jacques</a:t>
            </a:r>
          </a:p>
          <a:p>
            <a:pPr algn="just"/>
            <a:r>
              <a:rPr lang="fr-FR" sz="1100" b="1" dirty="0">
                <a:latin typeface="Ubuntu-Medium"/>
              </a:rPr>
              <a:t>3 sushis de thon</a:t>
            </a:r>
          </a:p>
          <a:p>
            <a:pPr algn="just"/>
            <a:r>
              <a:rPr lang="fr-FR" sz="1100" b="1" dirty="0">
                <a:latin typeface="Ubuntu-Medium"/>
              </a:rPr>
              <a:t>Mignardises :</a:t>
            </a:r>
          </a:p>
          <a:p>
            <a:pPr algn="just"/>
            <a:r>
              <a:rPr lang="fr-FR" sz="1100" dirty="0">
                <a:latin typeface="Ubuntu-Medium"/>
              </a:rPr>
              <a:t>Le </a:t>
            </a:r>
            <a:r>
              <a:rPr lang="fr-FR" sz="1100" dirty="0" err="1">
                <a:latin typeface="Ubuntu-Medium"/>
              </a:rPr>
              <a:t>Nansei</a:t>
            </a:r>
            <a:r>
              <a:rPr lang="fr-FR" sz="1100" dirty="0">
                <a:latin typeface="Ubuntu-Medium"/>
              </a:rPr>
              <a:t> : riz au lait-mûre</a:t>
            </a:r>
          </a:p>
          <a:p>
            <a:pPr algn="just"/>
            <a:r>
              <a:rPr lang="fr-FR" sz="1100" dirty="0">
                <a:latin typeface="Ubuntu-Medium"/>
              </a:rPr>
              <a:t>Bonbon fraise-wasabi-pistache</a:t>
            </a:r>
          </a:p>
          <a:p>
            <a:pPr algn="just"/>
            <a:r>
              <a:rPr lang="fr-FR" sz="1100" dirty="0">
                <a:latin typeface="Ubuntu-Medium"/>
              </a:rPr>
              <a:t>Azuki framboise-passion</a:t>
            </a:r>
          </a:p>
          <a:p>
            <a:endParaRPr lang="fr-FR" sz="1100" dirty="0">
              <a:latin typeface="Ubuntu-Light"/>
            </a:endParaRPr>
          </a:p>
          <a:p>
            <a:endParaRPr lang="fr-FR" sz="1100" dirty="0">
              <a:latin typeface="Ubuntu-Light"/>
            </a:endParaRPr>
          </a:p>
          <a:p>
            <a:r>
              <a:rPr lang="fr-FR" sz="800" i="1" dirty="0">
                <a:latin typeface="Ubuntu-LightItalic"/>
              </a:rPr>
              <a:t>Assaisonnements : sauce soja, gingembre et wasabi</a:t>
            </a:r>
            <a:endParaRPr lang="fr-FR" sz="1100" dirty="0">
              <a:latin typeface="Ubuntu"/>
            </a:endParaRPr>
          </a:p>
        </p:txBody>
      </p:sp>
      <p:sp>
        <p:nvSpPr>
          <p:cNvPr id="23" name="Rectangle 22"/>
          <p:cNvSpPr/>
          <p:nvPr/>
        </p:nvSpPr>
        <p:spPr>
          <a:xfrm>
            <a:off x="473894" y="5953878"/>
            <a:ext cx="1587500" cy="217505"/>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BOISSON</a:t>
            </a:r>
          </a:p>
        </p:txBody>
      </p:sp>
      <p:sp>
        <p:nvSpPr>
          <p:cNvPr id="24" name="Rectangle 23"/>
          <p:cNvSpPr/>
          <p:nvPr/>
        </p:nvSpPr>
        <p:spPr>
          <a:xfrm>
            <a:off x="3671386" y="5927064"/>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BOISSON</a:t>
            </a:r>
          </a:p>
        </p:txBody>
      </p:sp>
      <p:sp>
        <p:nvSpPr>
          <p:cNvPr id="25" name="Rectangle 24"/>
          <p:cNvSpPr/>
          <p:nvPr/>
        </p:nvSpPr>
        <p:spPr>
          <a:xfrm>
            <a:off x="6868878" y="5916431"/>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BOISSON</a:t>
            </a:r>
          </a:p>
        </p:txBody>
      </p:sp>
      <p:sp>
        <p:nvSpPr>
          <p:cNvPr id="26" name="Rectangle 25"/>
          <p:cNvSpPr/>
          <p:nvPr/>
        </p:nvSpPr>
        <p:spPr>
          <a:xfrm>
            <a:off x="473894" y="6191494"/>
            <a:ext cx="2790006" cy="600164"/>
          </a:xfrm>
          <a:prstGeom prst="rect">
            <a:avLst/>
          </a:prstGeom>
        </p:spPr>
        <p:txBody>
          <a:bodyPr wrap="square">
            <a:spAutoFit/>
          </a:bodyPr>
          <a:lstStyle/>
          <a:p>
            <a:pPr lvl="0"/>
            <a:r>
              <a:rPr lang="fr-FR" sz="1100" dirty="0">
                <a:solidFill>
                  <a:srgbClr val="000000"/>
                </a:solidFill>
                <a:latin typeface="Ubuntu"/>
              </a:rPr>
              <a:t>Bière Asahi, 33 cl</a:t>
            </a:r>
          </a:p>
          <a:p>
            <a:pPr lvl="0"/>
            <a:r>
              <a:rPr lang="fr-FR" sz="1100" dirty="0">
                <a:solidFill>
                  <a:srgbClr val="000000"/>
                </a:solidFill>
                <a:latin typeface="Ubuntu"/>
              </a:rPr>
              <a:t>Rafraîchissante</a:t>
            </a:r>
          </a:p>
          <a:p>
            <a:pPr lvl="0"/>
            <a:r>
              <a:rPr lang="fr-FR" sz="1100" dirty="0">
                <a:solidFill>
                  <a:srgbClr val="7D858F"/>
                </a:solidFill>
                <a:latin typeface="Ubuntu"/>
              </a:rPr>
              <a:t>2,55€HT 3,06€TTC</a:t>
            </a:r>
            <a:endParaRPr lang="fr-FR" sz="1100" dirty="0">
              <a:solidFill>
                <a:prstClr val="black"/>
              </a:solidFill>
              <a:latin typeface="Ubuntu"/>
            </a:endParaRPr>
          </a:p>
        </p:txBody>
      </p:sp>
      <p:sp>
        <p:nvSpPr>
          <p:cNvPr id="27" name="Rectangle 26"/>
          <p:cNvSpPr/>
          <p:nvPr/>
        </p:nvSpPr>
        <p:spPr>
          <a:xfrm>
            <a:off x="3671386" y="6155664"/>
            <a:ext cx="2790006" cy="600164"/>
          </a:xfrm>
          <a:prstGeom prst="rect">
            <a:avLst/>
          </a:prstGeom>
        </p:spPr>
        <p:txBody>
          <a:bodyPr wrap="square">
            <a:spAutoFit/>
          </a:bodyPr>
          <a:lstStyle/>
          <a:p>
            <a:pPr lvl="0"/>
            <a:r>
              <a:rPr lang="fr-FR" sz="1100" dirty="0">
                <a:solidFill>
                  <a:srgbClr val="000000"/>
                </a:solidFill>
                <a:latin typeface="Ubuntu"/>
              </a:rPr>
              <a:t>Bière Asahi, 33 cl</a:t>
            </a:r>
          </a:p>
          <a:p>
            <a:pPr lvl="0"/>
            <a:r>
              <a:rPr lang="fr-FR" sz="1100" dirty="0">
                <a:solidFill>
                  <a:srgbClr val="000000"/>
                </a:solidFill>
                <a:latin typeface="Ubuntu"/>
              </a:rPr>
              <a:t>Rafraîchissante</a:t>
            </a:r>
          </a:p>
          <a:p>
            <a:pPr lvl="0"/>
            <a:r>
              <a:rPr lang="fr-FR" sz="1100" dirty="0">
                <a:solidFill>
                  <a:srgbClr val="7D858F"/>
                </a:solidFill>
                <a:latin typeface="Ubuntu"/>
              </a:rPr>
              <a:t>2,55€HT 3,06€TTC</a:t>
            </a:r>
            <a:endParaRPr lang="fr-FR" sz="1100" dirty="0">
              <a:solidFill>
                <a:prstClr val="black"/>
              </a:solidFill>
              <a:latin typeface="Ubuntu"/>
            </a:endParaRPr>
          </a:p>
        </p:txBody>
      </p:sp>
      <p:sp>
        <p:nvSpPr>
          <p:cNvPr id="28" name="Rectangle 27"/>
          <p:cNvSpPr/>
          <p:nvPr/>
        </p:nvSpPr>
        <p:spPr>
          <a:xfrm>
            <a:off x="6868878" y="6145031"/>
            <a:ext cx="2790006" cy="600164"/>
          </a:xfrm>
          <a:prstGeom prst="rect">
            <a:avLst/>
          </a:prstGeom>
        </p:spPr>
        <p:txBody>
          <a:bodyPr wrap="square">
            <a:spAutoFit/>
          </a:bodyPr>
          <a:lstStyle/>
          <a:p>
            <a:pPr lvl="0"/>
            <a:r>
              <a:rPr lang="fr-FR" sz="1100" dirty="0">
                <a:solidFill>
                  <a:srgbClr val="000000"/>
                </a:solidFill>
                <a:latin typeface="Ubuntu"/>
              </a:rPr>
              <a:t>Bière Asahi, 33 cl</a:t>
            </a:r>
          </a:p>
          <a:p>
            <a:pPr lvl="0"/>
            <a:r>
              <a:rPr lang="fr-FR" sz="1100" dirty="0">
                <a:solidFill>
                  <a:srgbClr val="000000"/>
                </a:solidFill>
                <a:latin typeface="Ubuntu"/>
              </a:rPr>
              <a:t>Rafraîchissante</a:t>
            </a:r>
          </a:p>
          <a:p>
            <a:pPr lvl="0"/>
            <a:r>
              <a:rPr lang="fr-FR" sz="1100" dirty="0">
                <a:solidFill>
                  <a:srgbClr val="7D858F"/>
                </a:solidFill>
                <a:latin typeface="Ubuntu"/>
              </a:rPr>
              <a:t>2,55€HT 3,06€TTC</a:t>
            </a:r>
            <a:endParaRPr lang="fr-FR" sz="1100" dirty="0">
              <a:solidFill>
                <a:prstClr val="black"/>
              </a:solidFill>
              <a:latin typeface="Ubuntu"/>
            </a:endParaRPr>
          </a:p>
        </p:txBody>
      </p:sp>
      <p:sp>
        <p:nvSpPr>
          <p:cNvPr id="29" name="Rectangle 28"/>
          <p:cNvSpPr/>
          <p:nvPr/>
        </p:nvSpPr>
        <p:spPr>
          <a:xfrm>
            <a:off x="466274" y="5508362"/>
            <a:ext cx="2112010" cy="261610"/>
          </a:xfrm>
          <a:prstGeom prst="rect">
            <a:avLst/>
          </a:prstGeom>
        </p:spPr>
        <p:txBody>
          <a:bodyPr wrap="square">
            <a:spAutoFit/>
          </a:bodyPr>
          <a:lstStyle/>
          <a:p>
            <a:r>
              <a:rPr lang="fr-FR" sz="1100" dirty="0">
                <a:solidFill>
                  <a:srgbClr val="000000"/>
                </a:solidFill>
                <a:latin typeface="Ubuntu"/>
              </a:rPr>
              <a:t>29,40€ht </a:t>
            </a:r>
            <a:r>
              <a:rPr lang="fr-FR" sz="1100" dirty="0">
                <a:solidFill>
                  <a:srgbClr val="7D858F"/>
                </a:solidFill>
                <a:latin typeface="Ubuntu"/>
              </a:rPr>
              <a:t>32,34€TTC</a:t>
            </a:r>
          </a:p>
        </p:txBody>
      </p:sp>
      <p:sp>
        <p:nvSpPr>
          <p:cNvPr id="30" name="Rectangle 29"/>
          <p:cNvSpPr/>
          <p:nvPr/>
        </p:nvSpPr>
        <p:spPr>
          <a:xfrm>
            <a:off x="3671386" y="5530788"/>
            <a:ext cx="1700714" cy="261610"/>
          </a:xfrm>
          <a:prstGeom prst="rect">
            <a:avLst/>
          </a:prstGeom>
        </p:spPr>
        <p:txBody>
          <a:bodyPr wrap="square">
            <a:spAutoFit/>
          </a:bodyPr>
          <a:lstStyle/>
          <a:p>
            <a:r>
              <a:rPr lang="fr-FR" sz="1100" dirty="0">
                <a:solidFill>
                  <a:srgbClr val="000000"/>
                </a:solidFill>
                <a:latin typeface="Ubuntu"/>
              </a:rPr>
              <a:t>27,80€ht </a:t>
            </a:r>
            <a:r>
              <a:rPr lang="fr-FR" sz="1100" dirty="0">
                <a:solidFill>
                  <a:srgbClr val="7D858F"/>
                </a:solidFill>
                <a:latin typeface="Ubuntu"/>
              </a:rPr>
              <a:t>30,58€TTC</a:t>
            </a:r>
            <a:endParaRPr lang="fr-FR" dirty="0"/>
          </a:p>
        </p:txBody>
      </p:sp>
      <p:sp>
        <p:nvSpPr>
          <p:cNvPr id="31" name="Rectangle 30"/>
          <p:cNvSpPr/>
          <p:nvPr/>
        </p:nvSpPr>
        <p:spPr>
          <a:xfrm>
            <a:off x="6857632" y="5531480"/>
            <a:ext cx="1598746" cy="261610"/>
          </a:xfrm>
          <a:prstGeom prst="rect">
            <a:avLst/>
          </a:prstGeom>
        </p:spPr>
        <p:txBody>
          <a:bodyPr wrap="square">
            <a:spAutoFit/>
          </a:bodyPr>
          <a:lstStyle/>
          <a:p>
            <a:r>
              <a:rPr lang="fr-FR" sz="1100" dirty="0">
                <a:solidFill>
                  <a:srgbClr val="000000"/>
                </a:solidFill>
                <a:latin typeface="Ubuntu"/>
              </a:rPr>
              <a:t>32,80€ht </a:t>
            </a:r>
            <a:r>
              <a:rPr lang="fr-FR" sz="1100" dirty="0">
                <a:solidFill>
                  <a:srgbClr val="7D858F"/>
                </a:solidFill>
                <a:latin typeface="Ubuntu"/>
              </a:rPr>
              <a:t>36,08€TTC</a:t>
            </a:r>
            <a:endParaRPr lang="fr-FR" dirty="0"/>
          </a:p>
        </p:txBody>
      </p:sp>
      <p:sp>
        <p:nvSpPr>
          <p:cNvPr id="32" name="Rectangle : avec coin rogné 31"/>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r>
              <a:rPr lang="fr-FR" sz="1600" b="1" dirty="0">
                <a:solidFill>
                  <a:prstClr val="white"/>
                </a:solidFill>
                <a:latin typeface="Ubuntu"/>
              </a:rPr>
              <a:t>BENTOS</a:t>
            </a:r>
          </a:p>
        </p:txBody>
      </p:sp>
      <p:pic>
        <p:nvPicPr>
          <p:cNvPr id="4" name="Image 3">
            <a:extLst>
              <a:ext uri="{FF2B5EF4-FFF2-40B4-BE49-F238E27FC236}">
                <a16:creationId xmlns:a16="http://schemas.microsoft.com/office/drawing/2014/main" id="{EA296304-B798-4F6F-8E25-55D7385F512E}"/>
              </a:ext>
            </a:extLst>
          </p:cNvPr>
          <p:cNvPicPr>
            <a:picLocks noChangeAspect="1"/>
          </p:cNvPicPr>
          <p:nvPr/>
        </p:nvPicPr>
        <p:blipFill>
          <a:blip r:embed="rId2"/>
          <a:stretch>
            <a:fillRect/>
          </a:stretch>
        </p:blipFill>
        <p:spPr>
          <a:xfrm>
            <a:off x="346298" y="514338"/>
            <a:ext cx="2696035" cy="1800000"/>
          </a:xfrm>
          <a:prstGeom prst="rect">
            <a:avLst/>
          </a:prstGeom>
        </p:spPr>
      </p:pic>
      <p:pic>
        <p:nvPicPr>
          <p:cNvPr id="7" name="Image 6">
            <a:extLst>
              <a:ext uri="{FF2B5EF4-FFF2-40B4-BE49-F238E27FC236}">
                <a16:creationId xmlns:a16="http://schemas.microsoft.com/office/drawing/2014/main" id="{65868A12-1D99-4E14-9901-888625F3DC2F}"/>
              </a:ext>
            </a:extLst>
          </p:cNvPr>
          <p:cNvPicPr>
            <a:picLocks noChangeAspect="1"/>
          </p:cNvPicPr>
          <p:nvPr/>
        </p:nvPicPr>
        <p:blipFill>
          <a:blip r:embed="rId3"/>
          <a:stretch>
            <a:fillRect/>
          </a:stretch>
        </p:blipFill>
        <p:spPr>
          <a:xfrm>
            <a:off x="3620509" y="518759"/>
            <a:ext cx="2696035" cy="1800000"/>
          </a:xfrm>
          <a:prstGeom prst="rect">
            <a:avLst/>
          </a:prstGeom>
        </p:spPr>
      </p:pic>
      <p:pic>
        <p:nvPicPr>
          <p:cNvPr id="10" name="Image 9">
            <a:extLst>
              <a:ext uri="{FF2B5EF4-FFF2-40B4-BE49-F238E27FC236}">
                <a16:creationId xmlns:a16="http://schemas.microsoft.com/office/drawing/2014/main" id="{E88CB6E8-E36B-4EE2-8A16-B155838241B4}"/>
              </a:ext>
            </a:extLst>
          </p:cNvPr>
          <p:cNvPicPr>
            <a:picLocks noChangeAspect="1"/>
          </p:cNvPicPr>
          <p:nvPr/>
        </p:nvPicPr>
        <p:blipFill>
          <a:blip r:embed="rId4"/>
          <a:stretch>
            <a:fillRect/>
          </a:stretch>
        </p:blipFill>
        <p:spPr>
          <a:xfrm>
            <a:off x="6894720" y="518759"/>
            <a:ext cx="2696035" cy="1800000"/>
          </a:xfrm>
          <a:prstGeom prst="rect">
            <a:avLst/>
          </a:prstGeom>
        </p:spPr>
      </p:pic>
      <p:pic>
        <p:nvPicPr>
          <p:cNvPr id="34" name="Image 33">
            <a:extLst>
              <a:ext uri="{FF2B5EF4-FFF2-40B4-BE49-F238E27FC236}">
                <a16:creationId xmlns:a16="http://schemas.microsoft.com/office/drawing/2014/main" id="{39AFE3C3-646F-4173-A7B1-BDB11B937692}"/>
              </a:ext>
            </a:extLst>
          </p:cNvPr>
          <p:cNvPicPr>
            <a:picLocks noChangeAspect="1"/>
          </p:cNvPicPr>
          <p:nvPr/>
        </p:nvPicPr>
        <p:blipFill>
          <a:blip r:embed="rId5"/>
          <a:stretch>
            <a:fillRect/>
          </a:stretch>
        </p:blipFill>
        <p:spPr>
          <a:xfrm>
            <a:off x="9388734" y="0"/>
            <a:ext cx="517265" cy="527407"/>
          </a:xfrm>
          <a:prstGeom prst="rect">
            <a:avLst/>
          </a:prstGeom>
        </p:spPr>
      </p:pic>
    </p:spTree>
    <p:extLst>
      <p:ext uri="{BB962C8B-B14F-4D97-AF65-F5344CB8AC3E}">
        <p14:creationId xmlns:p14="http://schemas.microsoft.com/office/powerpoint/2010/main" val="197685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menus libanais Printemps - Eté</a:t>
            </a:r>
            <a:endParaRPr lang="fr-FR" sz="1600" dirty="0">
              <a:latin typeface="Ubuntu"/>
            </a:endParaRPr>
          </a:p>
        </p:txBody>
      </p:sp>
      <p:sp>
        <p:nvSpPr>
          <p:cNvPr id="19" name="Rectangle 18"/>
          <p:cNvSpPr/>
          <p:nvPr/>
        </p:nvSpPr>
        <p:spPr>
          <a:xfrm>
            <a:off x="473894" y="2546747"/>
            <a:ext cx="2790006" cy="2877711"/>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Le </a:t>
            </a:r>
            <a:r>
              <a:rPr lang="fr-FR" sz="1600" b="1" dirty="0" err="1">
                <a:solidFill>
                  <a:srgbClr val="8D605E"/>
                </a:solidFill>
                <a:latin typeface="Footlight MT Light" panose="0204060206030A020304" pitchFamily="18" charset="0"/>
              </a:rPr>
              <a:t>kafta</a:t>
            </a:r>
            <a:endParaRPr lang="fr-FR" sz="1600" b="1" dirty="0">
              <a:solidFill>
                <a:srgbClr val="8D605E"/>
              </a:solidFill>
              <a:latin typeface="Footlight MT Light" panose="0204060206030A020304" pitchFamily="18" charset="0"/>
            </a:endParaRPr>
          </a:p>
          <a:p>
            <a:pPr algn="just"/>
            <a:endParaRPr lang="fr-FR" sz="1100" dirty="0">
              <a:solidFill>
                <a:srgbClr val="000000"/>
              </a:solidFill>
              <a:latin typeface="Ubuntu"/>
            </a:endParaRPr>
          </a:p>
          <a:p>
            <a:r>
              <a:rPr lang="fr-FR" sz="1100" b="1" dirty="0">
                <a:latin typeface="Ubuntu"/>
              </a:rPr>
              <a:t>Hommos</a:t>
            </a:r>
          </a:p>
          <a:p>
            <a:r>
              <a:rPr lang="fr-FR" sz="1100" dirty="0">
                <a:latin typeface="Ubuntu"/>
              </a:rPr>
              <a:t>Purée de pois chiche à la crème de sésame, citron</a:t>
            </a:r>
          </a:p>
          <a:p>
            <a:r>
              <a:rPr lang="fr-FR" sz="1100" b="1" dirty="0">
                <a:latin typeface="Ubuntu"/>
              </a:rPr>
              <a:t>Salade du moine</a:t>
            </a:r>
          </a:p>
          <a:p>
            <a:r>
              <a:rPr lang="fr-FR" sz="1100" dirty="0">
                <a:latin typeface="Ubuntu"/>
              </a:rPr>
              <a:t>Émincé d’aubergine, tomate et oignon, citron et huile d’olive</a:t>
            </a:r>
          </a:p>
          <a:p>
            <a:r>
              <a:rPr lang="fr-FR" sz="1100" b="1" dirty="0" err="1">
                <a:latin typeface="Ubuntu"/>
              </a:rPr>
              <a:t>Kafta</a:t>
            </a:r>
            <a:endParaRPr lang="fr-FR" sz="1100" b="1" dirty="0">
              <a:latin typeface="Ubuntu"/>
            </a:endParaRPr>
          </a:p>
          <a:p>
            <a:r>
              <a:rPr lang="fr-FR" sz="1100" dirty="0">
                <a:latin typeface="Ubuntu"/>
              </a:rPr>
              <a:t>Viande de </a:t>
            </a:r>
            <a:r>
              <a:rPr lang="fr-FR" sz="1100" dirty="0" err="1">
                <a:latin typeface="Ubuntu"/>
              </a:rPr>
              <a:t>boeuf</a:t>
            </a:r>
            <a:r>
              <a:rPr lang="fr-FR" sz="1100" dirty="0">
                <a:latin typeface="Ubuntu"/>
              </a:rPr>
              <a:t> et d’agneau finement hachée avec persil et oignon, accompagnée de salade </a:t>
            </a:r>
            <a:r>
              <a:rPr lang="fr-FR" sz="1100" dirty="0" err="1">
                <a:latin typeface="Ubuntu"/>
              </a:rPr>
              <a:t>fattouche</a:t>
            </a:r>
            <a:r>
              <a:rPr lang="fr-FR" sz="1100" dirty="0">
                <a:latin typeface="Ubuntu"/>
              </a:rPr>
              <a:t> et </a:t>
            </a:r>
            <a:r>
              <a:rPr lang="fr-FR" sz="1100" dirty="0" err="1">
                <a:latin typeface="Ubuntu"/>
              </a:rPr>
              <a:t>laban</a:t>
            </a:r>
            <a:r>
              <a:rPr lang="fr-FR" sz="1100" dirty="0">
                <a:latin typeface="Ubuntu"/>
              </a:rPr>
              <a:t> au concombre</a:t>
            </a:r>
          </a:p>
          <a:p>
            <a:endParaRPr lang="fr-FR" sz="1100" b="1" dirty="0">
              <a:latin typeface="Ubuntu"/>
            </a:endParaRPr>
          </a:p>
          <a:p>
            <a:r>
              <a:rPr lang="fr-FR" sz="1100" b="1" dirty="0" err="1">
                <a:latin typeface="Ubuntu"/>
              </a:rPr>
              <a:t>Baklawas</a:t>
            </a:r>
            <a:endParaRPr lang="fr-FR" sz="1100" b="1" dirty="0">
              <a:latin typeface="Ubuntu"/>
            </a:endParaRPr>
          </a:p>
          <a:p>
            <a:r>
              <a:rPr lang="fr-FR" sz="1100" dirty="0">
                <a:latin typeface="Ubuntu"/>
              </a:rPr>
              <a:t>Délicieuses gourmandises garnies d’amandes, pistaches ou pignons de pin</a:t>
            </a:r>
          </a:p>
        </p:txBody>
      </p:sp>
      <p:sp>
        <p:nvSpPr>
          <p:cNvPr id="21" name="Rectangle 20"/>
          <p:cNvSpPr/>
          <p:nvPr/>
        </p:nvSpPr>
        <p:spPr>
          <a:xfrm>
            <a:off x="3671386" y="2546747"/>
            <a:ext cx="2790006" cy="2877711"/>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Le végétarien libanais</a:t>
            </a:r>
          </a:p>
          <a:p>
            <a:pPr algn="just"/>
            <a:endParaRPr lang="fr-FR" sz="1100" dirty="0">
              <a:solidFill>
                <a:srgbClr val="000000"/>
              </a:solidFill>
              <a:latin typeface="Ubuntu"/>
            </a:endParaRPr>
          </a:p>
          <a:p>
            <a:pPr algn="just"/>
            <a:r>
              <a:rPr lang="fr-FR" sz="1100" b="1" dirty="0" err="1">
                <a:latin typeface="Ubuntu"/>
              </a:rPr>
              <a:t>Chankliche</a:t>
            </a:r>
            <a:endParaRPr lang="fr-FR" sz="1100" b="1" dirty="0">
              <a:latin typeface="Ubuntu"/>
            </a:endParaRPr>
          </a:p>
          <a:p>
            <a:pPr algn="just"/>
            <a:r>
              <a:rPr lang="fr-FR" sz="1100" dirty="0">
                <a:latin typeface="Ubuntu"/>
              </a:rPr>
              <a:t>Fromage au lait de vache affiné au thym avec tomate et oignon</a:t>
            </a:r>
          </a:p>
          <a:p>
            <a:pPr algn="just"/>
            <a:r>
              <a:rPr lang="fr-FR" sz="1100" b="1" dirty="0" err="1">
                <a:latin typeface="Ubuntu"/>
              </a:rPr>
              <a:t>Moujadarra</a:t>
            </a:r>
            <a:endParaRPr lang="fr-FR" sz="1100" b="1" dirty="0">
              <a:latin typeface="Ubuntu"/>
            </a:endParaRPr>
          </a:p>
          <a:p>
            <a:pPr algn="just"/>
            <a:r>
              <a:rPr lang="fr-FR" sz="1100" dirty="0">
                <a:latin typeface="Ubuntu"/>
              </a:rPr>
              <a:t>Purée de lentilles aux saveurs d’Orient, décorée d’oignon</a:t>
            </a:r>
          </a:p>
          <a:p>
            <a:pPr algn="just"/>
            <a:r>
              <a:rPr lang="fr-FR" sz="1100" b="1" dirty="0">
                <a:latin typeface="Ubuntu"/>
              </a:rPr>
              <a:t>Assiette végétarienne</a:t>
            </a:r>
          </a:p>
          <a:p>
            <a:pPr algn="just"/>
            <a:r>
              <a:rPr lang="fr-FR" sz="1100" dirty="0">
                <a:latin typeface="Ubuntu"/>
              </a:rPr>
              <a:t>Hommos, </a:t>
            </a:r>
            <a:r>
              <a:rPr lang="fr-FR" sz="1100" dirty="0" err="1">
                <a:latin typeface="Ubuntu"/>
              </a:rPr>
              <a:t>moutabal</a:t>
            </a:r>
            <a:r>
              <a:rPr lang="fr-FR" sz="1100" dirty="0">
                <a:latin typeface="Ubuntu"/>
              </a:rPr>
              <a:t>, taboulé, feuilles de vigne, </a:t>
            </a:r>
            <a:r>
              <a:rPr lang="fr-FR" sz="1100" dirty="0" err="1">
                <a:latin typeface="Ubuntu"/>
              </a:rPr>
              <a:t>loubié</a:t>
            </a:r>
            <a:r>
              <a:rPr lang="fr-FR" sz="1100" dirty="0">
                <a:latin typeface="Ubuntu"/>
              </a:rPr>
              <a:t> bel </a:t>
            </a:r>
            <a:r>
              <a:rPr lang="fr-FR" sz="1100" dirty="0" err="1">
                <a:latin typeface="Ubuntu"/>
              </a:rPr>
              <a:t>zeit</a:t>
            </a:r>
            <a:r>
              <a:rPr lang="fr-FR" sz="1100" dirty="0">
                <a:latin typeface="Ubuntu"/>
              </a:rPr>
              <a:t> (haricots vert et tomate cuisinés)</a:t>
            </a:r>
          </a:p>
          <a:p>
            <a:pPr algn="just"/>
            <a:endParaRPr lang="fr-FR" sz="1100" dirty="0">
              <a:latin typeface="Ubuntu"/>
            </a:endParaRPr>
          </a:p>
          <a:p>
            <a:pPr algn="just"/>
            <a:r>
              <a:rPr lang="fr-FR" sz="1100" b="1" dirty="0" err="1">
                <a:latin typeface="Ubuntu"/>
              </a:rPr>
              <a:t>Mouhalabieh</a:t>
            </a:r>
            <a:endParaRPr lang="fr-FR" sz="1100" b="1" dirty="0">
              <a:latin typeface="Ubuntu"/>
            </a:endParaRPr>
          </a:p>
          <a:p>
            <a:pPr algn="just"/>
            <a:r>
              <a:rPr lang="fr-FR" sz="1100" dirty="0">
                <a:latin typeface="Ubuntu"/>
              </a:rPr>
              <a:t>Flan libanais au lait parfumé à la fleur d’oranger et sirop</a:t>
            </a:r>
            <a:endParaRPr lang="fr-FR" sz="1100" b="1" dirty="0">
              <a:latin typeface="Ubuntu"/>
            </a:endParaRPr>
          </a:p>
        </p:txBody>
      </p:sp>
      <p:sp>
        <p:nvSpPr>
          <p:cNvPr id="23" name="Rectangle 22"/>
          <p:cNvSpPr/>
          <p:nvPr/>
        </p:nvSpPr>
        <p:spPr>
          <a:xfrm>
            <a:off x="473894" y="5842000"/>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ROUGE</a:t>
            </a:r>
          </a:p>
        </p:txBody>
      </p:sp>
      <p:sp>
        <p:nvSpPr>
          <p:cNvPr id="24" name="Rectangle 23"/>
          <p:cNvSpPr/>
          <p:nvPr/>
        </p:nvSpPr>
        <p:spPr>
          <a:xfrm>
            <a:off x="3671386" y="5842000"/>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BOISSON</a:t>
            </a:r>
          </a:p>
        </p:txBody>
      </p:sp>
      <p:sp>
        <p:nvSpPr>
          <p:cNvPr id="26" name="Rectangle 25"/>
          <p:cNvSpPr/>
          <p:nvPr/>
        </p:nvSpPr>
        <p:spPr>
          <a:xfrm>
            <a:off x="473894" y="6070600"/>
            <a:ext cx="2790006" cy="600164"/>
          </a:xfrm>
          <a:prstGeom prst="rect">
            <a:avLst/>
          </a:prstGeom>
        </p:spPr>
        <p:txBody>
          <a:bodyPr wrap="square">
            <a:spAutoFit/>
          </a:bodyPr>
          <a:lstStyle/>
          <a:p>
            <a:pPr lvl="0"/>
            <a:r>
              <a:rPr lang="fr-FR" sz="1100" dirty="0">
                <a:solidFill>
                  <a:srgbClr val="000000"/>
                </a:solidFill>
                <a:latin typeface="Ubuntu"/>
              </a:rPr>
              <a:t>Le Château Héritage, 75 cl</a:t>
            </a:r>
          </a:p>
          <a:p>
            <a:pPr lvl="0"/>
            <a:r>
              <a:rPr lang="fr-FR" sz="1100" dirty="0">
                <a:solidFill>
                  <a:srgbClr val="000000"/>
                </a:solidFill>
                <a:latin typeface="Ubuntu"/>
              </a:rPr>
              <a:t>Le soleil du Liban</a:t>
            </a:r>
          </a:p>
          <a:p>
            <a:pPr lvl="0"/>
            <a:r>
              <a:rPr lang="fr-FR" sz="1100" dirty="0">
                <a:solidFill>
                  <a:srgbClr val="7D858F"/>
                </a:solidFill>
                <a:latin typeface="Ubuntu"/>
              </a:rPr>
              <a:t>19,05€HT 22,86€TTC</a:t>
            </a:r>
          </a:p>
        </p:txBody>
      </p:sp>
      <p:sp>
        <p:nvSpPr>
          <p:cNvPr id="27" name="Rectangle 26"/>
          <p:cNvSpPr/>
          <p:nvPr/>
        </p:nvSpPr>
        <p:spPr>
          <a:xfrm>
            <a:off x="3671386" y="6070600"/>
            <a:ext cx="2790006" cy="600164"/>
          </a:xfrm>
          <a:prstGeom prst="rect">
            <a:avLst/>
          </a:prstGeom>
        </p:spPr>
        <p:txBody>
          <a:bodyPr wrap="square">
            <a:spAutoFit/>
          </a:bodyPr>
          <a:lstStyle/>
          <a:p>
            <a:pPr lvl="0"/>
            <a:r>
              <a:rPr lang="fr-FR" sz="1100" dirty="0">
                <a:solidFill>
                  <a:srgbClr val="000000"/>
                </a:solidFill>
                <a:latin typeface="Ubuntu"/>
              </a:rPr>
              <a:t>Le Château Héritage, 75 cl</a:t>
            </a:r>
          </a:p>
          <a:p>
            <a:pPr lvl="0"/>
            <a:r>
              <a:rPr lang="fr-FR" sz="1100" dirty="0">
                <a:solidFill>
                  <a:srgbClr val="000000"/>
                </a:solidFill>
                <a:latin typeface="Ubuntu"/>
              </a:rPr>
              <a:t>Le soleil du Liban</a:t>
            </a:r>
          </a:p>
          <a:p>
            <a:pPr lvl="0"/>
            <a:r>
              <a:rPr lang="fr-FR" sz="1100" dirty="0">
                <a:solidFill>
                  <a:srgbClr val="7D858F"/>
                </a:solidFill>
                <a:latin typeface="Ubuntu"/>
              </a:rPr>
              <a:t>19,05€HT 22,86€TTC</a:t>
            </a:r>
          </a:p>
        </p:txBody>
      </p:sp>
      <p:sp>
        <p:nvSpPr>
          <p:cNvPr id="29" name="Rectangle 28"/>
          <p:cNvSpPr/>
          <p:nvPr/>
        </p:nvSpPr>
        <p:spPr>
          <a:xfrm>
            <a:off x="466274" y="5391399"/>
            <a:ext cx="2112010" cy="261610"/>
          </a:xfrm>
          <a:prstGeom prst="rect">
            <a:avLst/>
          </a:prstGeom>
        </p:spPr>
        <p:txBody>
          <a:bodyPr wrap="square">
            <a:spAutoFit/>
          </a:bodyPr>
          <a:lstStyle/>
          <a:p>
            <a:r>
              <a:rPr lang="fr-FR" sz="1100" dirty="0">
                <a:solidFill>
                  <a:srgbClr val="000000"/>
                </a:solidFill>
                <a:latin typeface="Ubuntu"/>
              </a:rPr>
              <a:t>29,50€ht </a:t>
            </a:r>
            <a:r>
              <a:rPr lang="fr-FR" sz="1100" dirty="0">
                <a:solidFill>
                  <a:srgbClr val="7D858F"/>
                </a:solidFill>
                <a:latin typeface="Ubuntu"/>
              </a:rPr>
              <a:t>32,45€TTC</a:t>
            </a:r>
          </a:p>
        </p:txBody>
      </p:sp>
      <p:sp>
        <p:nvSpPr>
          <p:cNvPr id="30" name="Rectangle 29"/>
          <p:cNvSpPr/>
          <p:nvPr/>
        </p:nvSpPr>
        <p:spPr>
          <a:xfrm>
            <a:off x="3667576" y="5391399"/>
            <a:ext cx="1700714" cy="261610"/>
          </a:xfrm>
          <a:prstGeom prst="rect">
            <a:avLst/>
          </a:prstGeom>
        </p:spPr>
        <p:txBody>
          <a:bodyPr wrap="square">
            <a:spAutoFit/>
          </a:bodyPr>
          <a:lstStyle/>
          <a:p>
            <a:r>
              <a:rPr lang="fr-FR" sz="1100" dirty="0">
                <a:solidFill>
                  <a:srgbClr val="000000"/>
                </a:solidFill>
                <a:latin typeface="Ubuntu"/>
              </a:rPr>
              <a:t>27€ht </a:t>
            </a:r>
            <a:r>
              <a:rPr lang="fr-FR" sz="1100" dirty="0">
                <a:solidFill>
                  <a:srgbClr val="7D858F"/>
                </a:solidFill>
                <a:latin typeface="Ubuntu"/>
              </a:rPr>
              <a:t>29,70€TTC</a:t>
            </a:r>
            <a:endParaRPr lang="fr-FR" dirty="0"/>
          </a:p>
        </p:txBody>
      </p:sp>
      <p:sp>
        <p:nvSpPr>
          <p:cNvPr id="25" name="Rectangle 24"/>
          <p:cNvSpPr/>
          <p:nvPr/>
        </p:nvSpPr>
        <p:spPr>
          <a:xfrm>
            <a:off x="6868878" y="2546747"/>
            <a:ext cx="2790006" cy="2708434"/>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Le chiche </a:t>
            </a:r>
            <a:r>
              <a:rPr lang="fr-FR" sz="1600" b="1" dirty="0" err="1">
                <a:solidFill>
                  <a:srgbClr val="8D605E"/>
                </a:solidFill>
                <a:latin typeface="Footlight MT Light" panose="0204060206030A020304" pitchFamily="18" charset="0"/>
              </a:rPr>
              <a:t>taouk</a:t>
            </a:r>
            <a:endParaRPr lang="fr-FR" sz="1600" b="1" dirty="0">
              <a:solidFill>
                <a:srgbClr val="8D605E"/>
              </a:solidFill>
              <a:latin typeface="Footlight MT Light" panose="0204060206030A020304" pitchFamily="18" charset="0"/>
            </a:endParaRPr>
          </a:p>
          <a:p>
            <a:pPr algn="just"/>
            <a:endParaRPr lang="fr-FR" sz="1100" dirty="0">
              <a:solidFill>
                <a:srgbClr val="000000"/>
              </a:solidFill>
              <a:latin typeface="Ubuntu"/>
            </a:endParaRPr>
          </a:p>
          <a:p>
            <a:pPr algn="just"/>
            <a:r>
              <a:rPr lang="fr-FR" sz="1100" b="1" dirty="0">
                <a:latin typeface="Ubuntu"/>
              </a:rPr>
              <a:t>Taboulé</a:t>
            </a:r>
          </a:p>
          <a:p>
            <a:pPr algn="just"/>
            <a:r>
              <a:rPr lang="fr-FR" sz="1100" dirty="0">
                <a:latin typeface="Ubuntu"/>
              </a:rPr>
              <a:t>Persil, blé concassé, tomate, menthe, oignon, citron et huile d’olive</a:t>
            </a:r>
          </a:p>
          <a:p>
            <a:pPr algn="just"/>
            <a:r>
              <a:rPr lang="fr-FR" sz="1100" b="1" dirty="0" err="1">
                <a:latin typeface="Ubuntu"/>
              </a:rPr>
              <a:t>Moutabal</a:t>
            </a:r>
            <a:endParaRPr lang="fr-FR" sz="1100" b="1" dirty="0">
              <a:latin typeface="Ubuntu"/>
            </a:endParaRPr>
          </a:p>
          <a:p>
            <a:pPr algn="just"/>
            <a:r>
              <a:rPr lang="fr-FR" sz="1100" dirty="0">
                <a:latin typeface="Ubuntu"/>
              </a:rPr>
              <a:t>Purée d’aubergine à la crème de sésame, citron et huile d’olive</a:t>
            </a:r>
          </a:p>
          <a:p>
            <a:pPr algn="just"/>
            <a:r>
              <a:rPr lang="fr-FR" sz="1100" b="1" dirty="0">
                <a:latin typeface="Ubuntu"/>
              </a:rPr>
              <a:t>Chiche </a:t>
            </a:r>
            <a:r>
              <a:rPr lang="fr-FR" sz="1100" b="1" dirty="0" err="1">
                <a:latin typeface="Ubuntu"/>
              </a:rPr>
              <a:t>taouk</a:t>
            </a:r>
            <a:endParaRPr lang="fr-FR" sz="1100" b="1" dirty="0">
              <a:latin typeface="Ubuntu"/>
            </a:endParaRPr>
          </a:p>
          <a:p>
            <a:pPr algn="just"/>
            <a:r>
              <a:rPr lang="fr-FR" sz="1100" dirty="0">
                <a:latin typeface="Ubuntu"/>
              </a:rPr>
              <a:t>Brochettes de poulet marinées au citron sur un lit de </a:t>
            </a:r>
            <a:r>
              <a:rPr lang="fr-FR" sz="1100" dirty="0" err="1">
                <a:latin typeface="Ubuntu"/>
              </a:rPr>
              <a:t>bourghoul</a:t>
            </a:r>
            <a:endParaRPr lang="fr-FR" sz="1100" dirty="0">
              <a:latin typeface="Ubuntu"/>
            </a:endParaRPr>
          </a:p>
          <a:p>
            <a:pPr algn="just"/>
            <a:endParaRPr lang="fr-FR" sz="1100" dirty="0">
              <a:latin typeface="Ubuntu"/>
            </a:endParaRPr>
          </a:p>
          <a:p>
            <a:pPr algn="just"/>
            <a:r>
              <a:rPr lang="fr-FR" sz="1100" b="1" dirty="0" err="1">
                <a:latin typeface="Ubuntu"/>
              </a:rPr>
              <a:t>Mafrouké</a:t>
            </a:r>
            <a:endParaRPr lang="fr-FR" sz="1100" b="1" dirty="0">
              <a:latin typeface="Ubuntu"/>
            </a:endParaRPr>
          </a:p>
          <a:p>
            <a:pPr algn="just"/>
            <a:r>
              <a:rPr lang="fr-FR" sz="1100" dirty="0">
                <a:latin typeface="Ubuntu"/>
              </a:rPr>
              <a:t>Cheveux d’ange moulus recouvrant un cœur de crème de lait, éclats de pistache</a:t>
            </a:r>
            <a:endParaRPr lang="fr-FR" sz="1100" b="1" dirty="0">
              <a:latin typeface="Ubuntu"/>
            </a:endParaRPr>
          </a:p>
        </p:txBody>
      </p:sp>
      <p:sp>
        <p:nvSpPr>
          <p:cNvPr id="28" name="Rectangle 27"/>
          <p:cNvSpPr/>
          <p:nvPr/>
        </p:nvSpPr>
        <p:spPr>
          <a:xfrm>
            <a:off x="6868878" y="5842000"/>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BOISSON</a:t>
            </a:r>
          </a:p>
        </p:txBody>
      </p:sp>
      <p:sp>
        <p:nvSpPr>
          <p:cNvPr id="32" name="Rectangle 31"/>
          <p:cNvSpPr/>
          <p:nvPr/>
        </p:nvSpPr>
        <p:spPr>
          <a:xfrm>
            <a:off x="6868878" y="6070600"/>
            <a:ext cx="2790006" cy="600164"/>
          </a:xfrm>
          <a:prstGeom prst="rect">
            <a:avLst/>
          </a:prstGeom>
        </p:spPr>
        <p:txBody>
          <a:bodyPr wrap="square">
            <a:spAutoFit/>
          </a:bodyPr>
          <a:lstStyle/>
          <a:p>
            <a:pPr lvl="0"/>
            <a:r>
              <a:rPr lang="fr-FR" sz="1100" dirty="0">
                <a:solidFill>
                  <a:srgbClr val="000000"/>
                </a:solidFill>
                <a:latin typeface="Ubuntu"/>
              </a:rPr>
              <a:t>Le Château Héritage, 75 cl</a:t>
            </a:r>
          </a:p>
          <a:p>
            <a:pPr lvl="0"/>
            <a:r>
              <a:rPr lang="fr-FR" sz="1100" dirty="0">
                <a:solidFill>
                  <a:srgbClr val="000000"/>
                </a:solidFill>
                <a:latin typeface="Ubuntu"/>
              </a:rPr>
              <a:t>Le soleil du Liban</a:t>
            </a:r>
          </a:p>
          <a:p>
            <a:r>
              <a:rPr lang="fr-FR" sz="1100" dirty="0">
                <a:solidFill>
                  <a:srgbClr val="7D858F"/>
                </a:solidFill>
                <a:latin typeface="Ubuntu"/>
              </a:rPr>
              <a:t>19,05€HT 22,86€TTC</a:t>
            </a:r>
          </a:p>
        </p:txBody>
      </p:sp>
      <p:sp>
        <p:nvSpPr>
          <p:cNvPr id="33" name="Rectangle 32"/>
          <p:cNvSpPr/>
          <p:nvPr/>
        </p:nvSpPr>
        <p:spPr>
          <a:xfrm>
            <a:off x="6857632" y="5393251"/>
            <a:ext cx="1598746" cy="261610"/>
          </a:xfrm>
          <a:prstGeom prst="rect">
            <a:avLst/>
          </a:prstGeom>
        </p:spPr>
        <p:txBody>
          <a:bodyPr wrap="square">
            <a:spAutoFit/>
          </a:bodyPr>
          <a:lstStyle/>
          <a:p>
            <a:r>
              <a:rPr lang="fr-FR" sz="1100" dirty="0">
                <a:solidFill>
                  <a:srgbClr val="000000"/>
                </a:solidFill>
                <a:latin typeface="Ubuntu"/>
              </a:rPr>
              <a:t>28,50€ht </a:t>
            </a:r>
            <a:r>
              <a:rPr lang="fr-FR" sz="1100" dirty="0">
                <a:solidFill>
                  <a:srgbClr val="7D858F"/>
                </a:solidFill>
                <a:latin typeface="Ubuntu"/>
              </a:rPr>
              <a:t>31,35€TTC</a:t>
            </a:r>
            <a:endParaRPr lang="fr-FR" dirty="0"/>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100" dirty="0">
                <a:latin typeface="Ubuntu"/>
              </a:rPr>
              <a:t>Plateaux-repas</a:t>
            </a:r>
            <a:r>
              <a:rPr lang="fr-FR" sz="1600" b="1" dirty="0">
                <a:latin typeface="Ubuntu"/>
              </a:rPr>
              <a:t> NOURA</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96" y="730567"/>
            <a:ext cx="2426430" cy="16200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850" y="738657"/>
            <a:ext cx="2426430" cy="1620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751" y="736187"/>
            <a:ext cx="2426430" cy="1620000"/>
          </a:xfrm>
          <a:prstGeom prst="rect">
            <a:avLst/>
          </a:prstGeom>
        </p:spPr>
      </p:pic>
      <p:sp>
        <p:nvSpPr>
          <p:cNvPr id="39" name="Rectangle 38"/>
          <p:cNvSpPr/>
          <p:nvPr/>
        </p:nvSpPr>
        <p:spPr>
          <a:xfrm>
            <a:off x="3753816" y="6637754"/>
            <a:ext cx="2398365" cy="246221"/>
          </a:xfrm>
          <a:prstGeom prst="rect">
            <a:avLst/>
          </a:prstGeom>
        </p:spPr>
        <p:txBody>
          <a:bodyPr wrap="square">
            <a:spAutoFit/>
          </a:bodyPr>
          <a:lstStyle/>
          <a:p>
            <a:r>
              <a:rPr lang="fr-FR" sz="1000" i="1" dirty="0">
                <a:solidFill>
                  <a:srgbClr val="000000"/>
                </a:solidFill>
                <a:latin typeface="Ubuntu"/>
              </a:rPr>
              <a:t>Accompagnements : pain pita et sauce</a:t>
            </a:r>
            <a:endParaRPr lang="fr-FR" sz="1000" i="1" dirty="0"/>
          </a:p>
        </p:txBody>
      </p:sp>
      <p:pic>
        <p:nvPicPr>
          <p:cNvPr id="4" name="Image 3"/>
          <p:cNvPicPr>
            <a:picLocks noChangeAspect="1"/>
          </p:cNvPicPr>
          <p:nvPr/>
        </p:nvPicPr>
        <p:blipFill>
          <a:blip r:embed="rId5"/>
          <a:stretch>
            <a:fillRect/>
          </a:stretch>
        </p:blipFill>
        <p:spPr>
          <a:xfrm>
            <a:off x="8805375" y="29642"/>
            <a:ext cx="814773" cy="468991"/>
          </a:xfrm>
          <a:prstGeom prst="rect">
            <a:avLst/>
          </a:prstGeom>
        </p:spPr>
      </p:pic>
      <p:pic>
        <p:nvPicPr>
          <p:cNvPr id="31" name="Image 30">
            <a:extLst>
              <a:ext uri="{FF2B5EF4-FFF2-40B4-BE49-F238E27FC236}">
                <a16:creationId xmlns:a16="http://schemas.microsoft.com/office/drawing/2014/main" id="{A2F5E057-169A-47B3-B0E0-BF92682FB0BD}"/>
              </a:ext>
            </a:extLst>
          </p:cNvPr>
          <p:cNvPicPr>
            <a:picLocks noChangeAspect="1"/>
          </p:cNvPicPr>
          <p:nvPr/>
        </p:nvPicPr>
        <p:blipFill>
          <a:blip r:embed="rId6"/>
          <a:stretch>
            <a:fillRect/>
          </a:stretch>
        </p:blipFill>
        <p:spPr>
          <a:xfrm>
            <a:off x="5685456" y="2482712"/>
            <a:ext cx="466725" cy="495300"/>
          </a:xfrm>
          <a:prstGeom prst="rect">
            <a:avLst/>
          </a:prstGeom>
        </p:spPr>
      </p:pic>
      <p:pic>
        <p:nvPicPr>
          <p:cNvPr id="40" name="Image 39">
            <a:extLst>
              <a:ext uri="{FF2B5EF4-FFF2-40B4-BE49-F238E27FC236}">
                <a16:creationId xmlns:a16="http://schemas.microsoft.com/office/drawing/2014/main" id="{20995737-BDE1-4904-B7A0-EB69A7A58736}"/>
              </a:ext>
            </a:extLst>
          </p:cNvPr>
          <p:cNvPicPr>
            <a:picLocks noChangeAspect="1"/>
          </p:cNvPicPr>
          <p:nvPr/>
        </p:nvPicPr>
        <p:blipFill>
          <a:blip r:embed="rId7"/>
          <a:stretch>
            <a:fillRect/>
          </a:stretch>
        </p:blipFill>
        <p:spPr>
          <a:xfrm>
            <a:off x="6213742" y="2482712"/>
            <a:ext cx="495300" cy="495300"/>
          </a:xfrm>
          <a:prstGeom prst="rect">
            <a:avLst/>
          </a:prstGeom>
        </p:spPr>
      </p:pic>
      <p:pic>
        <p:nvPicPr>
          <p:cNvPr id="41" name="Image 40">
            <a:extLst>
              <a:ext uri="{FF2B5EF4-FFF2-40B4-BE49-F238E27FC236}">
                <a16:creationId xmlns:a16="http://schemas.microsoft.com/office/drawing/2014/main" id="{D5C0A470-3632-4663-B6D7-2E59B6DFBF48}"/>
              </a:ext>
            </a:extLst>
          </p:cNvPr>
          <p:cNvPicPr>
            <a:picLocks noChangeAspect="1"/>
          </p:cNvPicPr>
          <p:nvPr/>
        </p:nvPicPr>
        <p:blipFill>
          <a:blip r:embed="rId7"/>
          <a:stretch>
            <a:fillRect/>
          </a:stretch>
        </p:blipFill>
        <p:spPr>
          <a:xfrm>
            <a:off x="8451922" y="2482712"/>
            <a:ext cx="495300" cy="495300"/>
          </a:xfrm>
          <a:prstGeom prst="rect">
            <a:avLst/>
          </a:prstGeom>
        </p:spPr>
      </p:pic>
      <p:pic>
        <p:nvPicPr>
          <p:cNvPr id="42" name="Image 41">
            <a:extLst>
              <a:ext uri="{FF2B5EF4-FFF2-40B4-BE49-F238E27FC236}">
                <a16:creationId xmlns:a16="http://schemas.microsoft.com/office/drawing/2014/main" id="{9B6BE858-D90E-454F-968B-A8563A09E8DA}"/>
              </a:ext>
            </a:extLst>
          </p:cNvPr>
          <p:cNvPicPr>
            <a:picLocks noChangeAspect="1"/>
          </p:cNvPicPr>
          <p:nvPr/>
        </p:nvPicPr>
        <p:blipFill>
          <a:blip r:embed="rId7"/>
          <a:stretch>
            <a:fillRect/>
          </a:stretch>
        </p:blipFill>
        <p:spPr>
          <a:xfrm>
            <a:off x="1462668" y="2477022"/>
            <a:ext cx="495300" cy="495300"/>
          </a:xfrm>
          <a:prstGeom prst="rect">
            <a:avLst/>
          </a:prstGeom>
        </p:spPr>
      </p:pic>
    </p:spTree>
    <p:extLst>
      <p:ext uri="{BB962C8B-B14F-4D97-AF65-F5344CB8AC3E}">
        <p14:creationId xmlns:p14="http://schemas.microsoft.com/office/powerpoint/2010/main" val="1278539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offres coffrets sandwichs</a:t>
            </a:r>
            <a:endParaRPr lang="fr-FR" sz="1600" dirty="0">
              <a:latin typeface="Ubuntu"/>
            </a:endParaRPr>
          </a:p>
        </p:txBody>
      </p:sp>
      <p:sp>
        <p:nvSpPr>
          <p:cNvPr id="19" name="Rectangle 18"/>
          <p:cNvSpPr/>
          <p:nvPr/>
        </p:nvSpPr>
        <p:spPr>
          <a:xfrm>
            <a:off x="473894" y="2940164"/>
            <a:ext cx="2790006" cy="2369880"/>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Club polaire XL, le végétarien</a:t>
            </a:r>
          </a:p>
          <a:p>
            <a:endParaRPr lang="fr-FR" sz="1100" dirty="0">
              <a:latin typeface="Ubuntu-Medium"/>
            </a:endParaRPr>
          </a:p>
          <a:p>
            <a:endParaRPr lang="fr-FR" sz="1100" dirty="0">
              <a:latin typeface="Ubuntu-Medium"/>
            </a:endParaRPr>
          </a:p>
          <a:p>
            <a:pPr algn="just"/>
            <a:r>
              <a:rPr lang="fr-FR" sz="1100" b="1" dirty="0">
                <a:latin typeface="Ubuntu-Medium"/>
              </a:rPr>
              <a:t>Club polaire XL, houmous, </a:t>
            </a:r>
            <a:r>
              <a:rPr lang="fr-FR" sz="1100" dirty="0">
                <a:latin typeface="Ubuntu-Medium"/>
              </a:rPr>
              <a:t>légumes grillés, roquette</a:t>
            </a:r>
          </a:p>
          <a:p>
            <a:pPr algn="just"/>
            <a:endParaRPr lang="fr-FR" sz="1100" b="1" dirty="0">
              <a:latin typeface="Ubuntu-Medium"/>
            </a:endParaRPr>
          </a:p>
          <a:p>
            <a:pPr algn="just"/>
            <a:endParaRPr lang="fr-FR" sz="1100" b="1" dirty="0">
              <a:latin typeface="Ubuntu-Medium"/>
            </a:endParaRPr>
          </a:p>
          <a:p>
            <a:pPr algn="just"/>
            <a:r>
              <a:rPr lang="fr-FR" sz="1100" b="1" dirty="0">
                <a:latin typeface="Ubuntu-Medium"/>
              </a:rPr>
              <a:t>Mousse au chocolat et meringue</a:t>
            </a:r>
          </a:p>
          <a:p>
            <a:pPr algn="just"/>
            <a:endParaRPr lang="fr-FR" sz="1100" b="1" dirty="0">
              <a:latin typeface="Ubuntu-Medium"/>
            </a:endParaRPr>
          </a:p>
          <a:p>
            <a:pPr algn="just"/>
            <a:endParaRPr lang="fr-FR" sz="1100" b="1" dirty="0">
              <a:latin typeface="Ubuntu-Medium"/>
            </a:endParaRPr>
          </a:p>
          <a:p>
            <a:pPr algn="just"/>
            <a:endParaRPr lang="fr-FR" sz="1100" b="1" dirty="0">
              <a:latin typeface="Ubuntu-Medium"/>
            </a:endParaRPr>
          </a:p>
          <a:p>
            <a:pPr algn="just"/>
            <a:endParaRPr lang="fr-FR" sz="1100" b="1" dirty="0">
              <a:latin typeface="Ubuntu-Medium"/>
            </a:endParaRPr>
          </a:p>
          <a:p>
            <a:pPr algn="just"/>
            <a:r>
              <a:rPr lang="fr-FR" sz="1100" b="1" dirty="0">
                <a:latin typeface="Ubuntu-Medium"/>
              </a:rPr>
              <a:t>Eau minérale Vittel 33cl</a:t>
            </a:r>
          </a:p>
        </p:txBody>
      </p:sp>
      <p:sp>
        <p:nvSpPr>
          <p:cNvPr id="21" name="Rectangle 20"/>
          <p:cNvSpPr/>
          <p:nvPr/>
        </p:nvSpPr>
        <p:spPr>
          <a:xfrm>
            <a:off x="3671386" y="2940164"/>
            <a:ext cx="2790006" cy="2369880"/>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CLUB XL, le bœuf</a:t>
            </a:r>
          </a:p>
          <a:p>
            <a:pPr algn="just"/>
            <a:endParaRPr lang="fr-FR" sz="1100" dirty="0">
              <a:solidFill>
                <a:srgbClr val="000000"/>
              </a:solidFill>
              <a:latin typeface="Ubuntu"/>
            </a:endParaRPr>
          </a:p>
          <a:p>
            <a:pPr algn="just"/>
            <a:endParaRPr lang="fr-FR" sz="1100" b="1" dirty="0">
              <a:latin typeface="Ubuntu-Medium"/>
            </a:endParaRPr>
          </a:p>
          <a:p>
            <a:pPr algn="just"/>
            <a:r>
              <a:rPr lang="fr-FR" sz="1100" b="1" dirty="0">
                <a:latin typeface="Ubuntu-Medium"/>
              </a:rPr>
              <a:t>Club céréales XL, rôti de </a:t>
            </a:r>
            <a:r>
              <a:rPr lang="fr-FR" sz="1100" b="1" dirty="0" err="1">
                <a:latin typeface="Ubuntu-Medium"/>
              </a:rPr>
              <a:t>boeuf</a:t>
            </a:r>
            <a:r>
              <a:rPr lang="fr-FR" sz="1100" dirty="0">
                <a:latin typeface="Ubuntu-Medium"/>
              </a:rPr>
              <a:t>, </a:t>
            </a:r>
            <a:r>
              <a:rPr lang="fr-FR" sz="1100" dirty="0" err="1">
                <a:latin typeface="Ubuntu-Medium"/>
              </a:rPr>
              <a:t>yellow</a:t>
            </a:r>
            <a:r>
              <a:rPr lang="fr-FR" sz="1100" dirty="0">
                <a:latin typeface="Ubuntu-Medium"/>
              </a:rPr>
              <a:t> </a:t>
            </a:r>
            <a:r>
              <a:rPr lang="fr-FR" sz="1100" dirty="0" err="1">
                <a:latin typeface="Ubuntu-Medium"/>
              </a:rPr>
              <a:t>mustard,pousses</a:t>
            </a:r>
            <a:r>
              <a:rPr lang="fr-FR" sz="1100" dirty="0">
                <a:latin typeface="Ubuntu-Medium"/>
              </a:rPr>
              <a:t> d’épinard, cornichon </a:t>
            </a:r>
          </a:p>
          <a:p>
            <a:pPr algn="just"/>
            <a:r>
              <a:rPr lang="fr-FR" sz="1100" dirty="0">
                <a:latin typeface="Ubuntu-Medium"/>
              </a:rPr>
              <a:t>« </a:t>
            </a:r>
            <a:r>
              <a:rPr lang="fr-FR" sz="1100" dirty="0" err="1">
                <a:latin typeface="Ubuntu-Medium"/>
              </a:rPr>
              <a:t>molossol</a:t>
            </a:r>
            <a:r>
              <a:rPr lang="fr-FR" sz="1100" dirty="0">
                <a:latin typeface="Ubuntu-Medium"/>
              </a:rPr>
              <a:t> »</a:t>
            </a:r>
          </a:p>
          <a:p>
            <a:pPr algn="just"/>
            <a:endParaRPr lang="fr-FR" sz="1100" b="1" dirty="0">
              <a:latin typeface="Ubuntu-Medium"/>
            </a:endParaRPr>
          </a:p>
          <a:p>
            <a:pPr algn="just"/>
            <a:r>
              <a:rPr lang="fr-FR" sz="1100" b="1" dirty="0">
                <a:latin typeface="Ubuntu-Medium"/>
              </a:rPr>
              <a:t>Crumble fraise-rhubarbe</a:t>
            </a:r>
          </a:p>
          <a:p>
            <a:pPr algn="just"/>
            <a:endParaRPr lang="fr-FR" sz="1100" b="1" dirty="0">
              <a:latin typeface="Ubuntu-Medium"/>
            </a:endParaRPr>
          </a:p>
          <a:p>
            <a:pPr algn="just"/>
            <a:endParaRPr lang="fr-FR" sz="1100" b="1" dirty="0">
              <a:latin typeface="Ubuntu-Medium"/>
            </a:endParaRPr>
          </a:p>
          <a:p>
            <a:pPr algn="just"/>
            <a:endParaRPr lang="fr-FR" sz="1100" b="1" dirty="0">
              <a:latin typeface="Ubuntu-Medium"/>
            </a:endParaRPr>
          </a:p>
          <a:p>
            <a:pPr algn="just"/>
            <a:endParaRPr lang="fr-FR" sz="1100" b="1" dirty="0">
              <a:latin typeface="Ubuntu-Medium"/>
            </a:endParaRPr>
          </a:p>
          <a:p>
            <a:pPr algn="just"/>
            <a:r>
              <a:rPr lang="fr-FR" sz="1100" b="1" dirty="0">
                <a:latin typeface="Ubuntu-Medium"/>
              </a:rPr>
              <a:t>Eau minérale Vittel 33cl</a:t>
            </a:r>
          </a:p>
        </p:txBody>
      </p:sp>
      <p:sp>
        <p:nvSpPr>
          <p:cNvPr id="29" name="Rectangle 28"/>
          <p:cNvSpPr/>
          <p:nvPr/>
        </p:nvSpPr>
        <p:spPr>
          <a:xfrm>
            <a:off x="466274" y="5784816"/>
            <a:ext cx="2112010" cy="261610"/>
          </a:xfrm>
          <a:prstGeom prst="rect">
            <a:avLst/>
          </a:prstGeom>
        </p:spPr>
        <p:txBody>
          <a:bodyPr wrap="square">
            <a:spAutoFit/>
          </a:bodyPr>
          <a:lstStyle/>
          <a:p>
            <a:r>
              <a:rPr lang="fr-FR" sz="1100" dirty="0">
                <a:solidFill>
                  <a:srgbClr val="000000"/>
                </a:solidFill>
                <a:latin typeface="Ubuntu"/>
              </a:rPr>
              <a:t>12,00€ht </a:t>
            </a:r>
            <a:r>
              <a:rPr lang="fr-FR" sz="1100" dirty="0">
                <a:solidFill>
                  <a:srgbClr val="7D858F"/>
                </a:solidFill>
                <a:latin typeface="Ubuntu"/>
              </a:rPr>
              <a:t>13,20€TTC</a:t>
            </a:r>
          </a:p>
        </p:txBody>
      </p:sp>
      <p:sp>
        <p:nvSpPr>
          <p:cNvPr id="30" name="Rectangle 29"/>
          <p:cNvSpPr/>
          <p:nvPr/>
        </p:nvSpPr>
        <p:spPr>
          <a:xfrm>
            <a:off x="3667576" y="5784816"/>
            <a:ext cx="1700714" cy="261610"/>
          </a:xfrm>
          <a:prstGeom prst="rect">
            <a:avLst/>
          </a:prstGeom>
        </p:spPr>
        <p:txBody>
          <a:bodyPr wrap="square">
            <a:spAutoFit/>
          </a:bodyPr>
          <a:lstStyle/>
          <a:p>
            <a:r>
              <a:rPr lang="fr-FR" sz="1100" dirty="0">
                <a:solidFill>
                  <a:srgbClr val="000000"/>
                </a:solidFill>
                <a:latin typeface="Ubuntu"/>
              </a:rPr>
              <a:t>13,90€ht </a:t>
            </a:r>
            <a:r>
              <a:rPr lang="fr-FR" sz="1100" dirty="0">
                <a:solidFill>
                  <a:srgbClr val="7D858F"/>
                </a:solidFill>
                <a:latin typeface="Ubuntu"/>
              </a:rPr>
              <a:t>15,29€TTC</a:t>
            </a:r>
            <a:endParaRPr lang="fr-FR" dirty="0"/>
          </a:p>
        </p:txBody>
      </p:sp>
      <p:sp>
        <p:nvSpPr>
          <p:cNvPr id="25" name="Rectangle 24"/>
          <p:cNvSpPr/>
          <p:nvPr/>
        </p:nvSpPr>
        <p:spPr>
          <a:xfrm>
            <a:off x="6868878" y="2940164"/>
            <a:ext cx="2790006" cy="2446824"/>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Wraps, végé &amp; saumon fumé</a:t>
            </a:r>
          </a:p>
          <a:p>
            <a:pPr algn="just"/>
            <a:endParaRPr lang="fr-FR" sz="1600" b="1" dirty="0">
              <a:solidFill>
                <a:srgbClr val="8D605E"/>
              </a:solidFill>
              <a:latin typeface="Footlight MT Light" panose="0204060206030A020304" pitchFamily="18" charset="0"/>
            </a:endParaRPr>
          </a:p>
          <a:p>
            <a:pPr algn="just"/>
            <a:r>
              <a:rPr lang="fr-FR" sz="1100" b="1" dirty="0">
                <a:latin typeface="Ubuntu-Medium"/>
              </a:rPr>
              <a:t>Wrap au saumon fumé, </a:t>
            </a:r>
            <a:r>
              <a:rPr lang="fr-FR" sz="1100" dirty="0">
                <a:latin typeface="Ubuntu-Medium"/>
              </a:rPr>
              <a:t>mayonnaise, sauce </a:t>
            </a:r>
            <a:r>
              <a:rPr lang="fr-FR" sz="1100" dirty="0" err="1">
                <a:latin typeface="Ubuntu-Medium"/>
              </a:rPr>
              <a:t>sweet</a:t>
            </a:r>
            <a:r>
              <a:rPr lang="fr-FR" sz="1100" dirty="0">
                <a:latin typeface="Ubuntu-Medium"/>
              </a:rPr>
              <a:t> chili, pousses de soja, salade romaine, menthe, coriandre</a:t>
            </a:r>
          </a:p>
          <a:p>
            <a:pPr algn="just"/>
            <a:endParaRPr lang="fr-FR" sz="1100" b="1" dirty="0">
              <a:latin typeface="Ubuntu-Medium"/>
            </a:endParaRPr>
          </a:p>
          <a:p>
            <a:pPr algn="just"/>
            <a:r>
              <a:rPr lang="fr-FR" sz="1100" b="1" dirty="0">
                <a:latin typeface="Ubuntu-Medium"/>
              </a:rPr>
              <a:t>Wrap de crudités, </a:t>
            </a:r>
            <a:r>
              <a:rPr lang="fr-FR" sz="1100" dirty="0">
                <a:latin typeface="Ubuntu-Medium"/>
              </a:rPr>
              <a:t>pousses d’épinard, salade trévise, concombre, carotte, poivron jaune</a:t>
            </a:r>
          </a:p>
          <a:p>
            <a:pPr algn="just"/>
            <a:endParaRPr lang="fr-FR" sz="1100" b="1" dirty="0">
              <a:latin typeface="Ubuntu-Medium"/>
            </a:endParaRPr>
          </a:p>
          <a:p>
            <a:pPr algn="just"/>
            <a:r>
              <a:rPr lang="fr-FR" sz="1100" b="1" dirty="0">
                <a:latin typeface="Ubuntu-Medium"/>
              </a:rPr>
              <a:t>Fraises à l’infusion de poivre de Sichuan</a:t>
            </a:r>
          </a:p>
          <a:p>
            <a:pPr algn="just"/>
            <a:endParaRPr lang="fr-FR" sz="1100" b="1" dirty="0">
              <a:latin typeface="Ubuntu-Medium"/>
            </a:endParaRPr>
          </a:p>
          <a:p>
            <a:pPr algn="just"/>
            <a:endParaRPr lang="fr-FR" sz="1100" b="1" dirty="0">
              <a:latin typeface="Ubuntu-Medium"/>
            </a:endParaRPr>
          </a:p>
          <a:p>
            <a:pPr algn="just"/>
            <a:r>
              <a:rPr lang="fr-FR" sz="1100" b="1" dirty="0">
                <a:latin typeface="Ubuntu-Medium"/>
              </a:rPr>
              <a:t>Eau minérale Vittel 33cl</a:t>
            </a:r>
          </a:p>
        </p:txBody>
      </p:sp>
      <p:sp>
        <p:nvSpPr>
          <p:cNvPr id="33" name="Rectangle 32"/>
          <p:cNvSpPr/>
          <p:nvPr/>
        </p:nvSpPr>
        <p:spPr>
          <a:xfrm>
            <a:off x="6857632" y="5786668"/>
            <a:ext cx="1598746" cy="261610"/>
          </a:xfrm>
          <a:prstGeom prst="rect">
            <a:avLst/>
          </a:prstGeom>
        </p:spPr>
        <p:txBody>
          <a:bodyPr wrap="square">
            <a:spAutoFit/>
          </a:bodyPr>
          <a:lstStyle/>
          <a:p>
            <a:r>
              <a:rPr lang="fr-FR" sz="1100" dirty="0">
                <a:solidFill>
                  <a:srgbClr val="000000"/>
                </a:solidFill>
                <a:latin typeface="Ubuntu"/>
              </a:rPr>
              <a:t>14,50€ht </a:t>
            </a:r>
            <a:r>
              <a:rPr lang="fr-FR" sz="1100" dirty="0">
                <a:solidFill>
                  <a:srgbClr val="7D858F"/>
                </a:solidFill>
                <a:latin typeface="Ubuntu"/>
              </a:rPr>
              <a:t>15,95€TTC</a:t>
            </a:r>
            <a:endParaRPr lang="fr-FR" dirty="0"/>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600" b="1" dirty="0">
                <a:latin typeface="Ubuntu"/>
              </a:rPr>
              <a:t>SANDWICHS</a:t>
            </a:r>
          </a:p>
        </p:txBody>
      </p:sp>
      <p:pic>
        <p:nvPicPr>
          <p:cNvPr id="6" name="Image 5">
            <a:extLst>
              <a:ext uri="{FF2B5EF4-FFF2-40B4-BE49-F238E27FC236}">
                <a16:creationId xmlns:a16="http://schemas.microsoft.com/office/drawing/2014/main" id="{205D7013-825A-48BF-8DF6-28BC3190B600}"/>
              </a:ext>
            </a:extLst>
          </p:cNvPr>
          <p:cNvPicPr>
            <a:picLocks noChangeAspect="1"/>
          </p:cNvPicPr>
          <p:nvPr/>
        </p:nvPicPr>
        <p:blipFill>
          <a:blip r:embed="rId2"/>
          <a:stretch>
            <a:fillRect/>
          </a:stretch>
        </p:blipFill>
        <p:spPr>
          <a:xfrm>
            <a:off x="267579" y="506723"/>
            <a:ext cx="2696035" cy="1800000"/>
          </a:xfrm>
          <a:prstGeom prst="rect">
            <a:avLst/>
          </a:prstGeom>
        </p:spPr>
      </p:pic>
      <p:pic>
        <p:nvPicPr>
          <p:cNvPr id="9" name="Image 8">
            <a:extLst>
              <a:ext uri="{FF2B5EF4-FFF2-40B4-BE49-F238E27FC236}">
                <a16:creationId xmlns:a16="http://schemas.microsoft.com/office/drawing/2014/main" id="{1AEB1FF4-7365-4506-BD6F-7260AFFBB0D7}"/>
              </a:ext>
            </a:extLst>
          </p:cNvPr>
          <p:cNvPicPr>
            <a:picLocks noChangeAspect="1"/>
          </p:cNvPicPr>
          <p:nvPr/>
        </p:nvPicPr>
        <p:blipFill>
          <a:blip r:embed="rId3"/>
          <a:stretch>
            <a:fillRect/>
          </a:stretch>
        </p:blipFill>
        <p:spPr>
          <a:xfrm>
            <a:off x="3604980" y="506723"/>
            <a:ext cx="2696035" cy="1800000"/>
          </a:xfrm>
          <a:prstGeom prst="rect">
            <a:avLst/>
          </a:prstGeom>
        </p:spPr>
      </p:pic>
      <p:pic>
        <p:nvPicPr>
          <p:cNvPr id="12" name="Image 11">
            <a:extLst>
              <a:ext uri="{FF2B5EF4-FFF2-40B4-BE49-F238E27FC236}">
                <a16:creationId xmlns:a16="http://schemas.microsoft.com/office/drawing/2014/main" id="{940AAE03-8F10-4D3D-A0DD-752CDC79B616}"/>
              </a:ext>
            </a:extLst>
          </p:cNvPr>
          <p:cNvPicPr>
            <a:picLocks noChangeAspect="1"/>
          </p:cNvPicPr>
          <p:nvPr/>
        </p:nvPicPr>
        <p:blipFill>
          <a:blip r:embed="rId4"/>
          <a:stretch>
            <a:fillRect/>
          </a:stretch>
        </p:blipFill>
        <p:spPr>
          <a:xfrm>
            <a:off x="6868878" y="506833"/>
            <a:ext cx="2696035" cy="1800000"/>
          </a:xfrm>
          <a:prstGeom prst="rect">
            <a:avLst/>
          </a:prstGeom>
        </p:spPr>
      </p:pic>
      <p:pic>
        <p:nvPicPr>
          <p:cNvPr id="3" name="Image 2">
            <a:extLst>
              <a:ext uri="{FF2B5EF4-FFF2-40B4-BE49-F238E27FC236}">
                <a16:creationId xmlns:a16="http://schemas.microsoft.com/office/drawing/2014/main" id="{56220161-202A-47B6-B017-F70BED19DEB9}"/>
              </a:ext>
            </a:extLst>
          </p:cNvPr>
          <p:cNvPicPr>
            <a:picLocks noChangeAspect="1"/>
          </p:cNvPicPr>
          <p:nvPr/>
        </p:nvPicPr>
        <p:blipFill>
          <a:blip r:embed="rId5"/>
          <a:stretch>
            <a:fillRect/>
          </a:stretch>
        </p:blipFill>
        <p:spPr>
          <a:xfrm>
            <a:off x="2500278" y="2465392"/>
            <a:ext cx="463336" cy="499915"/>
          </a:xfrm>
          <a:prstGeom prst="rect">
            <a:avLst/>
          </a:prstGeom>
        </p:spPr>
      </p:pic>
      <p:sp>
        <p:nvSpPr>
          <p:cNvPr id="31" name="Rectangle 30">
            <a:extLst>
              <a:ext uri="{FF2B5EF4-FFF2-40B4-BE49-F238E27FC236}">
                <a16:creationId xmlns:a16="http://schemas.microsoft.com/office/drawing/2014/main" id="{709C4CB3-2DDD-4BAC-8E20-A5BB09430576}"/>
              </a:ext>
            </a:extLst>
          </p:cNvPr>
          <p:cNvSpPr/>
          <p:nvPr/>
        </p:nvSpPr>
        <p:spPr>
          <a:xfrm>
            <a:off x="7949404" y="2504892"/>
            <a:ext cx="1474816" cy="400110"/>
          </a:xfrm>
          <a:prstGeom prst="rect">
            <a:avLst/>
          </a:prstGeom>
        </p:spPr>
        <p:txBody>
          <a:bodyPr wrap="square">
            <a:spAutoFit/>
          </a:bodyPr>
          <a:lstStyle/>
          <a:p>
            <a:r>
              <a:rPr lang="fr-FR" sz="1000" dirty="0">
                <a:solidFill>
                  <a:srgbClr val="000000"/>
                </a:solidFill>
                <a:latin typeface="Ubuntu"/>
              </a:rPr>
              <a:t>16,70€ht </a:t>
            </a:r>
            <a:r>
              <a:rPr lang="fr-FR" sz="1000" dirty="0">
                <a:solidFill>
                  <a:srgbClr val="7D858F"/>
                </a:solidFill>
                <a:latin typeface="Ubuntu"/>
              </a:rPr>
              <a:t>18,37€TTC </a:t>
            </a:r>
          </a:p>
          <a:p>
            <a:r>
              <a:rPr lang="fr-FR" sz="1000" dirty="0">
                <a:latin typeface="Ubuntu"/>
              </a:rPr>
              <a:t>en dernière minute</a:t>
            </a:r>
          </a:p>
        </p:txBody>
      </p:sp>
      <p:pic>
        <p:nvPicPr>
          <p:cNvPr id="34" name="Image 33">
            <a:extLst>
              <a:ext uri="{FF2B5EF4-FFF2-40B4-BE49-F238E27FC236}">
                <a16:creationId xmlns:a16="http://schemas.microsoft.com/office/drawing/2014/main" id="{FE082071-60EC-417A-BD37-29EA3A5E26A4}"/>
              </a:ext>
            </a:extLst>
          </p:cNvPr>
          <p:cNvPicPr>
            <a:picLocks noChangeAspect="1"/>
          </p:cNvPicPr>
          <p:nvPr/>
        </p:nvPicPr>
        <p:blipFill>
          <a:blip r:embed="rId6"/>
          <a:stretch>
            <a:fillRect/>
          </a:stretch>
        </p:blipFill>
        <p:spPr>
          <a:xfrm>
            <a:off x="7463629" y="2439905"/>
            <a:ext cx="485775" cy="485775"/>
          </a:xfrm>
          <a:prstGeom prst="rect">
            <a:avLst/>
          </a:prstGeom>
        </p:spPr>
      </p:pic>
    </p:spTree>
    <p:extLst>
      <p:ext uri="{BB962C8B-B14F-4D97-AF65-F5344CB8AC3E}">
        <p14:creationId xmlns:p14="http://schemas.microsoft.com/office/powerpoint/2010/main" val="2832204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offres coffrets sandwichs</a:t>
            </a:r>
            <a:endParaRPr lang="fr-FR" sz="1600" dirty="0">
              <a:latin typeface="Ubuntu"/>
            </a:endParaRPr>
          </a:p>
        </p:txBody>
      </p:sp>
      <p:sp>
        <p:nvSpPr>
          <p:cNvPr id="19" name="Rectangle 18"/>
          <p:cNvSpPr/>
          <p:nvPr/>
        </p:nvSpPr>
        <p:spPr>
          <a:xfrm>
            <a:off x="473894" y="2940155"/>
            <a:ext cx="2790006" cy="2616101"/>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Duroc</a:t>
            </a:r>
          </a:p>
          <a:p>
            <a:pPr algn="just"/>
            <a:endParaRPr lang="fr-FR" sz="1600" b="1" dirty="0">
              <a:solidFill>
                <a:srgbClr val="8D605E"/>
              </a:solidFill>
              <a:latin typeface="Footlight MT Light" panose="0204060206030A020304" pitchFamily="18" charset="0"/>
            </a:endParaRPr>
          </a:p>
          <a:p>
            <a:pPr algn="just"/>
            <a:r>
              <a:rPr lang="fr-FR" sz="1100" b="1" dirty="0">
                <a:latin typeface="Ubuntu-Medium"/>
              </a:rPr>
              <a:t>Grande salade</a:t>
            </a:r>
            <a:r>
              <a:rPr lang="fr-FR" sz="1100" dirty="0">
                <a:latin typeface="Ubuntu-Medium"/>
              </a:rPr>
              <a:t>, sucrine, fenouil, courgette, tomate, </a:t>
            </a:r>
            <a:r>
              <a:rPr lang="fr-FR" sz="1100" dirty="0" err="1">
                <a:latin typeface="Ubuntu-Medium"/>
              </a:rPr>
              <a:t>piquillo</a:t>
            </a:r>
            <a:r>
              <a:rPr lang="fr-FR" sz="1100" dirty="0">
                <a:latin typeface="Ubuntu-Medium"/>
              </a:rPr>
              <a:t>, vinaigrette au vinaigre balsamique</a:t>
            </a:r>
          </a:p>
          <a:p>
            <a:pPr algn="just"/>
            <a:endParaRPr lang="fr-FR" sz="1100" b="1" dirty="0">
              <a:latin typeface="Ubuntu-Medium"/>
            </a:endParaRPr>
          </a:p>
          <a:p>
            <a:pPr algn="just"/>
            <a:r>
              <a:rPr lang="fr-FR" sz="1100" b="1" dirty="0">
                <a:latin typeface="Ubuntu-Medium"/>
              </a:rPr>
              <a:t>Bagnat au thon, </a:t>
            </a:r>
            <a:r>
              <a:rPr lang="fr-FR" sz="1100" dirty="0">
                <a:latin typeface="Ubuntu-Medium"/>
              </a:rPr>
              <a:t>mayonnaise, tomate confite, salade romaine, </a:t>
            </a:r>
            <a:r>
              <a:rPr lang="fr-FR" sz="1100" dirty="0" err="1">
                <a:latin typeface="Ubuntu-Medium"/>
              </a:rPr>
              <a:t>oeuf</a:t>
            </a:r>
            <a:r>
              <a:rPr lang="fr-FR" sz="1100" dirty="0">
                <a:latin typeface="Ubuntu-Medium"/>
              </a:rPr>
              <a:t> dur, anchois, olive </a:t>
            </a:r>
            <a:r>
              <a:rPr lang="fr-FR" sz="1100" dirty="0" err="1">
                <a:latin typeface="Ubuntu-Medium"/>
              </a:rPr>
              <a:t>taggiasche</a:t>
            </a:r>
            <a:endParaRPr lang="fr-FR" sz="1100" dirty="0">
              <a:latin typeface="Ubuntu-Medium"/>
            </a:endParaRPr>
          </a:p>
          <a:p>
            <a:pPr algn="just"/>
            <a:endParaRPr lang="fr-FR" sz="1100" b="1" dirty="0">
              <a:latin typeface="Ubuntu-Medium"/>
            </a:endParaRPr>
          </a:p>
          <a:p>
            <a:pPr algn="just"/>
            <a:r>
              <a:rPr lang="fr-FR" sz="1100" b="1" dirty="0">
                <a:latin typeface="Ubuntu-Medium"/>
              </a:rPr>
              <a:t>Fraises à l’infusion de poivre de Sichuan</a:t>
            </a:r>
          </a:p>
          <a:p>
            <a:pPr algn="just"/>
            <a:endParaRPr lang="fr-FR" sz="1100" b="1" dirty="0">
              <a:latin typeface="Ubuntu-Medium"/>
            </a:endParaRPr>
          </a:p>
          <a:p>
            <a:pPr algn="just"/>
            <a:endParaRPr lang="fr-FR" sz="1100" b="1" dirty="0">
              <a:latin typeface="Ubuntu-Medium"/>
            </a:endParaRPr>
          </a:p>
          <a:p>
            <a:pPr algn="just"/>
            <a:r>
              <a:rPr lang="fr-FR" sz="1100" b="1" dirty="0">
                <a:latin typeface="Ubuntu-Medium"/>
              </a:rPr>
              <a:t>Eau minérale Vittel 33cl</a:t>
            </a:r>
          </a:p>
        </p:txBody>
      </p:sp>
      <p:sp>
        <p:nvSpPr>
          <p:cNvPr id="21" name="Rectangle 20"/>
          <p:cNvSpPr/>
          <p:nvPr/>
        </p:nvSpPr>
        <p:spPr>
          <a:xfrm>
            <a:off x="3671386" y="2940155"/>
            <a:ext cx="2790006" cy="2616101"/>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Passy</a:t>
            </a:r>
          </a:p>
          <a:p>
            <a:pPr algn="just"/>
            <a:endParaRPr lang="fr-FR" sz="1600" b="1" dirty="0">
              <a:solidFill>
                <a:srgbClr val="8D605E"/>
              </a:solidFill>
              <a:latin typeface="Footlight MT Light" panose="0204060206030A020304" pitchFamily="18" charset="0"/>
            </a:endParaRPr>
          </a:p>
          <a:p>
            <a:pPr algn="just"/>
            <a:r>
              <a:rPr lang="fr-FR" sz="1100" b="1" dirty="0">
                <a:latin typeface="Ubuntu-Medium"/>
              </a:rPr>
              <a:t>Grande salade, </a:t>
            </a:r>
            <a:r>
              <a:rPr lang="fr-FR" sz="1100" dirty="0">
                <a:latin typeface="Ubuntu-Medium"/>
              </a:rPr>
              <a:t>mesclun, shiitaké, pousses de soja, menthe, coriandre, </a:t>
            </a:r>
            <a:r>
              <a:rPr lang="fr-FR" sz="1100" dirty="0" err="1">
                <a:latin typeface="Ubuntu-Medium"/>
              </a:rPr>
              <a:t>cébette</a:t>
            </a:r>
            <a:r>
              <a:rPr lang="fr-FR" sz="1100" dirty="0">
                <a:latin typeface="Ubuntu-Medium"/>
              </a:rPr>
              <a:t>, vinaigrette sésame-soja</a:t>
            </a:r>
          </a:p>
          <a:p>
            <a:pPr algn="just"/>
            <a:endParaRPr lang="fr-FR" sz="1100" b="1" dirty="0">
              <a:latin typeface="Ubuntu-Medium"/>
            </a:endParaRPr>
          </a:p>
          <a:p>
            <a:pPr algn="just"/>
            <a:r>
              <a:rPr lang="fr-FR" sz="1100" b="1" dirty="0">
                <a:latin typeface="Ubuntu-Medium"/>
              </a:rPr>
              <a:t>Pain au lait au saumon fumé, </a:t>
            </a:r>
            <a:r>
              <a:rPr lang="fr-FR" sz="1100" dirty="0">
                <a:latin typeface="Ubuntu-Medium"/>
              </a:rPr>
              <a:t>sauce moutarde, aneth, </a:t>
            </a:r>
            <a:r>
              <a:rPr lang="it-IT" sz="1100" dirty="0">
                <a:latin typeface="Ubuntu-Medium"/>
              </a:rPr>
              <a:t>concombre, salade romaine, cornichon « molossol »</a:t>
            </a:r>
          </a:p>
          <a:p>
            <a:pPr algn="just"/>
            <a:endParaRPr lang="it-IT" sz="1100" dirty="0">
              <a:latin typeface="Ubuntu-Medium"/>
            </a:endParaRPr>
          </a:p>
          <a:p>
            <a:pPr algn="just"/>
            <a:r>
              <a:rPr lang="fr-FR" sz="1100" b="1" dirty="0">
                <a:latin typeface="Ubuntu-Medium"/>
              </a:rPr>
              <a:t>Tartelette macaron au chocolat</a:t>
            </a:r>
          </a:p>
          <a:p>
            <a:pPr algn="just"/>
            <a:endParaRPr lang="fr-FR" sz="1100" b="1" dirty="0">
              <a:latin typeface="Ubuntu-Medium"/>
            </a:endParaRPr>
          </a:p>
          <a:p>
            <a:pPr algn="just"/>
            <a:endParaRPr lang="fr-FR" sz="1100" b="1" dirty="0">
              <a:latin typeface="Ubuntu-Medium"/>
            </a:endParaRPr>
          </a:p>
          <a:p>
            <a:pPr algn="just"/>
            <a:r>
              <a:rPr lang="fr-FR" sz="1100" b="1" dirty="0">
                <a:latin typeface="Ubuntu-Medium"/>
              </a:rPr>
              <a:t>Eau minérale Vittel 33cl</a:t>
            </a:r>
          </a:p>
        </p:txBody>
      </p:sp>
      <p:sp>
        <p:nvSpPr>
          <p:cNvPr id="29" name="Rectangle 28"/>
          <p:cNvSpPr/>
          <p:nvPr/>
        </p:nvSpPr>
        <p:spPr>
          <a:xfrm>
            <a:off x="356091" y="5728693"/>
            <a:ext cx="2112010" cy="261610"/>
          </a:xfrm>
          <a:prstGeom prst="rect">
            <a:avLst/>
          </a:prstGeom>
        </p:spPr>
        <p:txBody>
          <a:bodyPr wrap="square">
            <a:spAutoFit/>
          </a:bodyPr>
          <a:lstStyle/>
          <a:p>
            <a:r>
              <a:rPr lang="fr-FR" sz="1100" dirty="0">
                <a:solidFill>
                  <a:srgbClr val="000000"/>
                </a:solidFill>
                <a:latin typeface="Ubuntu"/>
              </a:rPr>
              <a:t>18,00€ht </a:t>
            </a:r>
            <a:r>
              <a:rPr lang="fr-FR" sz="1100" dirty="0">
                <a:solidFill>
                  <a:srgbClr val="7D858F"/>
                </a:solidFill>
                <a:latin typeface="Ubuntu"/>
              </a:rPr>
              <a:t>19,80€TTC</a:t>
            </a:r>
          </a:p>
        </p:txBody>
      </p:sp>
      <p:sp>
        <p:nvSpPr>
          <p:cNvPr id="30" name="Rectangle 29"/>
          <p:cNvSpPr/>
          <p:nvPr/>
        </p:nvSpPr>
        <p:spPr>
          <a:xfrm>
            <a:off x="3667576" y="5784807"/>
            <a:ext cx="1700714" cy="261610"/>
          </a:xfrm>
          <a:prstGeom prst="rect">
            <a:avLst/>
          </a:prstGeom>
        </p:spPr>
        <p:txBody>
          <a:bodyPr wrap="square">
            <a:spAutoFit/>
          </a:bodyPr>
          <a:lstStyle/>
          <a:p>
            <a:r>
              <a:rPr lang="fr-FR" sz="1100" dirty="0">
                <a:solidFill>
                  <a:srgbClr val="000000"/>
                </a:solidFill>
                <a:latin typeface="Ubuntu"/>
              </a:rPr>
              <a:t>16,50€ht </a:t>
            </a:r>
            <a:r>
              <a:rPr lang="fr-FR" sz="1100" dirty="0">
                <a:solidFill>
                  <a:srgbClr val="7D858F"/>
                </a:solidFill>
                <a:latin typeface="Ubuntu"/>
              </a:rPr>
              <a:t>18,15€TTC</a:t>
            </a:r>
            <a:endParaRPr lang="fr-FR" dirty="0"/>
          </a:p>
        </p:txBody>
      </p:sp>
      <p:sp>
        <p:nvSpPr>
          <p:cNvPr id="25" name="Rectangle 24"/>
          <p:cNvSpPr/>
          <p:nvPr/>
        </p:nvSpPr>
        <p:spPr>
          <a:xfrm>
            <a:off x="6868878" y="2940155"/>
            <a:ext cx="2790006" cy="2616101"/>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Boissière</a:t>
            </a:r>
          </a:p>
          <a:p>
            <a:pPr algn="just"/>
            <a:endParaRPr lang="fr-FR" sz="1600" b="1" dirty="0">
              <a:solidFill>
                <a:srgbClr val="8D605E"/>
              </a:solidFill>
              <a:latin typeface="Footlight MT Light" panose="0204060206030A020304" pitchFamily="18" charset="0"/>
            </a:endParaRPr>
          </a:p>
          <a:p>
            <a:r>
              <a:rPr lang="fr-FR" sz="1100" b="1" dirty="0">
                <a:latin typeface="Ubuntu-Medium"/>
              </a:rPr>
              <a:t>Grande salade</a:t>
            </a:r>
            <a:r>
              <a:rPr lang="fr-FR" sz="1100" dirty="0">
                <a:latin typeface="Ubuntu-Medium"/>
              </a:rPr>
              <a:t>, </a:t>
            </a:r>
            <a:r>
              <a:rPr lang="fr-FR" sz="1100" dirty="0">
                <a:latin typeface="Ubuntu-Light"/>
              </a:rPr>
              <a:t>sucrine, tomate cerise, haricot vert, roquette, croûtons, sauce César</a:t>
            </a:r>
          </a:p>
          <a:p>
            <a:endParaRPr lang="fr-FR" sz="1100" dirty="0">
              <a:latin typeface="Ubuntu-Light"/>
            </a:endParaRPr>
          </a:p>
          <a:p>
            <a:r>
              <a:rPr lang="fr-FR" sz="1100" b="1" dirty="0">
                <a:latin typeface="Ubuntu-Medium"/>
              </a:rPr>
              <a:t>Pavé à la volaille, </a:t>
            </a:r>
            <a:r>
              <a:rPr lang="fr-FR" sz="1100" dirty="0">
                <a:latin typeface="Ubuntu-Light"/>
              </a:rPr>
              <a:t>comté, beurre de moutarde aux cornichons, salade, tomate confite</a:t>
            </a:r>
          </a:p>
          <a:p>
            <a:endParaRPr lang="fr-FR" sz="1100" dirty="0">
              <a:latin typeface="Ubuntu-Light"/>
            </a:endParaRPr>
          </a:p>
          <a:p>
            <a:r>
              <a:rPr lang="fr-FR" sz="1100" b="1" dirty="0">
                <a:latin typeface="Ubuntu-Medium"/>
              </a:rPr>
              <a:t>Compotée de rhubarbe, </a:t>
            </a:r>
            <a:r>
              <a:rPr lang="fr-FR" sz="1100" dirty="0">
                <a:latin typeface="Ubuntu-Light"/>
              </a:rPr>
              <a:t>mousseline de noisette</a:t>
            </a:r>
          </a:p>
          <a:p>
            <a:endParaRPr lang="fr-FR" sz="1100" dirty="0">
              <a:latin typeface="Ubuntu-Light"/>
            </a:endParaRPr>
          </a:p>
          <a:p>
            <a:endParaRPr lang="fr-FR" sz="1100" dirty="0">
              <a:latin typeface="Ubuntu-Light"/>
            </a:endParaRPr>
          </a:p>
          <a:p>
            <a:r>
              <a:rPr lang="fr-FR" sz="1100" b="1" dirty="0">
                <a:latin typeface="Ubuntu-Medium"/>
              </a:rPr>
              <a:t>Eau minérale </a:t>
            </a:r>
            <a:r>
              <a:rPr lang="fr-FR" sz="1100" b="1" dirty="0">
                <a:latin typeface="Ubuntu-Light"/>
              </a:rPr>
              <a:t>Vittel 33cl</a:t>
            </a:r>
            <a:endParaRPr lang="fr-FR" sz="1100" b="1" dirty="0">
              <a:latin typeface="Ubuntu"/>
            </a:endParaRPr>
          </a:p>
        </p:txBody>
      </p:sp>
      <p:sp>
        <p:nvSpPr>
          <p:cNvPr id="33" name="Rectangle 32"/>
          <p:cNvSpPr/>
          <p:nvPr/>
        </p:nvSpPr>
        <p:spPr>
          <a:xfrm>
            <a:off x="6857632" y="5786659"/>
            <a:ext cx="1598746" cy="261610"/>
          </a:xfrm>
          <a:prstGeom prst="rect">
            <a:avLst/>
          </a:prstGeom>
        </p:spPr>
        <p:txBody>
          <a:bodyPr wrap="square">
            <a:spAutoFit/>
          </a:bodyPr>
          <a:lstStyle/>
          <a:p>
            <a:r>
              <a:rPr lang="fr-FR" sz="1100" dirty="0">
                <a:solidFill>
                  <a:srgbClr val="000000"/>
                </a:solidFill>
                <a:latin typeface="Ubuntu"/>
              </a:rPr>
              <a:t>15,50€ht </a:t>
            </a:r>
            <a:r>
              <a:rPr lang="fr-FR" sz="1100" dirty="0">
                <a:solidFill>
                  <a:srgbClr val="7D858F"/>
                </a:solidFill>
                <a:latin typeface="Ubuntu"/>
              </a:rPr>
              <a:t>17,05€TTC</a:t>
            </a:r>
            <a:endParaRPr lang="fr-FR" dirty="0"/>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600" b="1" dirty="0">
                <a:latin typeface="Ubuntu"/>
              </a:rPr>
              <a:t>SANDWICHS</a:t>
            </a:r>
          </a:p>
        </p:txBody>
      </p:sp>
      <p:pic>
        <p:nvPicPr>
          <p:cNvPr id="4" name="Image 3">
            <a:extLst>
              <a:ext uri="{FF2B5EF4-FFF2-40B4-BE49-F238E27FC236}">
                <a16:creationId xmlns:a16="http://schemas.microsoft.com/office/drawing/2014/main" id="{982E38F8-DFF9-40A6-A8AB-F3F9064CFD69}"/>
              </a:ext>
            </a:extLst>
          </p:cNvPr>
          <p:cNvPicPr>
            <a:picLocks noChangeAspect="1"/>
          </p:cNvPicPr>
          <p:nvPr/>
        </p:nvPicPr>
        <p:blipFill>
          <a:blip r:embed="rId2"/>
          <a:stretch>
            <a:fillRect/>
          </a:stretch>
        </p:blipFill>
        <p:spPr>
          <a:xfrm>
            <a:off x="293645" y="495300"/>
            <a:ext cx="2696035" cy="1800000"/>
          </a:xfrm>
          <a:prstGeom prst="rect">
            <a:avLst/>
          </a:prstGeom>
        </p:spPr>
      </p:pic>
      <p:pic>
        <p:nvPicPr>
          <p:cNvPr id="7" name="Image 6">
            <a:extLst>
              <a:ext uri="{FF2B5EF4-FFF2-40B4-BE49-F238E27FC236}">
                <a16:creationId xmlns:a16="http://schemas.microsoft.com/office/drawing/2014/main" id="{440C0A2D-8FF6-4104-9CE6-D6F7DC9D2D6C}"/>
              </a:ext>
            </a:extLst>
          </p:cNvPr>
          <p:cNvPicPr>
            <a:picLocks noChangeAspect="1"/>
          </p:cNvPicPr>
          <p:nvPr/>
        </p:nvPicPr>
        <p:blipFill>
          <a:blip r:embed="rId3"/>
          <a:stretch>
            <a:fillRect/>
          </a:stretch>
        </p:blipFill>
        <p:spPr>
          <a:xfrm>
            <a:off x="3667576" y="496482"/>
            <a:ext cx="2696035" cy="1800000"/>
          </a:xfrm>
          <a:prstGeom prst="rect">
            <a:avLst/>
          </a:prstGeom>
        </p:spPr>
      </p:pic>
      <p:pic>
        <p:nvPicPr>
          <p:cNvPr id="10" name="Image 9">
            <a:extLst>
              <a:ext uri="{FF2B5EF4-FFF2-40B4-BE49-F238E27FC236}">
                <a16:creationId xmlns:a16="http://schemas.microsoft.com/office/drawing/2014/main" id="{55356006-2E78-4D92-B268-CD074D9DED1D}"/>
              </a:ext>
            </a:extLst>
          </p:cNvPr>
          <p:cNvPicPr>
            <a:picLocks noChangeAspect="1"/>
          </p:cNvPicPr>
          <p:nvPr/>
        </p:nvPicPr>
        <p:blipFill>
          <a:blip r:embed="rId4"/>
          <a:stretch>
            <a:fillRect/>
          </a:stretch>
        </p:blipFill>
        <p:spPr>
          <a:xfrm>
            <a:off x="6857632" y="495300"/>
            <a:ext cx="2696035" cy="1800000"/>
          </a:xfrm>
          <a:prstGeom prst="rect">
            <a:avLst/>
          </a:prstGeom>
        </p:spPr>
      </p:pic>
      <p:sp>
        <p:nvSpPr>
          <p:cNvPr id="22" name="Rectangle 21">
            <a:extLst>
              <a:ext uri="{FF2B5EF4-FFF2-40B4-BE49-F238E27FC236}">
                <a16:creationId xmlns:a16="http://schemas.microsoft.com/office/drawing/2014/main" id="{19336044-0F5E-45A8-9FF9-71EE0878632B}"/>
              </a:ext>
            </a:extLst>
          </p:cNvPr>
          <p:cNvSpPr/>
          <p:nvPr/>
        </p:nvSpPr>
        <p:spPr>
          <a:xfrm>
            <a:off x="8193958" y="2504892"/>
            <a:ext cx="1474816" cy="400110"/>
          </a:xfrm>
          <a:prstGeom prst="rect">
            <a:avLst/>
          </a:prstGeom>
        </p:spPr>
        <p:txBody>
          <a:bodyPr wrap="square">
            <a:spAutoFit/>
          </a:bodyPr>
          <a:lstStyle/>
          <a:p>
            <a:r>
              <a:rPr lang="fr-FR" sz="1000" dirty="0">
                <a:solidFill>
                  <a:srgbClr val="000000"/>
                </a:solidFill>
                <a:latin typeface="Ubuntu"/>
              </a:rPr>
              <a:t>17,70€ht </a:t>
            </a:r>
            <a:r>
              <a:rPr lang="fr-FR" sz="1000" dirty="0">
                <a:solidFill>
                  <a:srgbClr val="7D858F"/>
                </a:solidFill>
                <a:latin typeface="Ubuntu"/>
              </a:rPr>
              <a:t>19,47€TTC </a:t>
            </a:r>
          </a:p>
          <a:p>
            <a:r>
              <a:rPr lang="fr-FR" sz="1000" dirty="0">
                <a:latin typeface="Ubuntu"/>
              </a:rPr>
              <a:t>en dernière minute</a:t>
            </a:r>
          </a:p>
        </p:txBody>
      </p:sp>
      <p:pic>
        <p:nvPicPr>
          <p:cNvPr id="31" name="Image 30">
            <a:extLst>
              <a:ext uri="{FF2B5EF4-FFF2-40B4-BE49-F238E27FC236}">
                <a16:creationId xmlns:a16="http://schemas.microsoft.com/office/drawing/2014/main" id="{6FADA790-B01D-4322-89DA-82D11CAEEF1C}"/>
              </a:ext>
            </a:extLst>
          </p:cNvPr>
          <p:cNvPicPr>
            <a:picLocks noChangeAspect="1"/>
          </p:cNvPicPr>
          <p:nvPr/>
        </p:nvPicPr>
        <p:blipFill>
          <a:blip r:embed="rId5"/>
          <a:stretch>
            <a:fillRect/>
          </a:stretch>
        </p:blipFill>
        <p:spPr>
          <a:xfrm>
            <a:off x="7708183" y="2462059"/>
            <a:ext cx="485775" cy="485775"/>
          </a:xfrm>
          <a:prstGeom prst="rect">
            <a:avLst/>
          </a:prstGeom>
        </p:spPr>
      </p:pic>
    </p:spTree>
    <p:extLst>
      <p:ext uri="{BB962C8B-B14F-4D97-AF65-F5344CB8AC3E}">
        <p14:creationId xmlns:p14="http://schemas.microsoft.com/office/powerpoint/2010/main" val="219521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offres buffets</a:t>
            </a:r>
            <a:endParaRPr lang="fr-FR" sz="1600" dirty="0">
              <a:latin typeface="Ubuntu"/>
            </a:endParaRPr>
          </a:p>
        </p:txBody>
      </p:sp>
      <p:sp>
        <p:nvSpPr>
          <p:cNvPr id="19" name="Rectangle 18"/>
          <p:cNvSpPr/>
          <p:nvPr/>
        </p:nvSpPr>
        <p:spPr>
          <a:xfrm>
            <a:off x="293136" y="2546745"/>
            <a:ext cx="2970763" cy="2785378"/>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Buffet du marché </a:t>
            </a:r>
            <a:r>
              <a:rPr lang="fr-FR" sz="1100" b="1" dirty="0">
                <a:solidFill>
                  <a:srgbClr val="8D605E"/>
                </a:solidFill>
                <a:latin typeface="Footlight MT Light" panose="0204060206030A020304" pitchFamily="18" charset="0"/>
              </a:rPr>
              <a:t>(8 personnes)</a:t>
            </a:r>
          </a:p>
          <a:p>
            <a:pPr algn="just"/>
            <a:endParaRPr lang="fr-FR" sz="1600" b="1" dirty="0">
              <a:solidFill>
                <a:srgbClr val="8D605E"/>
              </a:solidFill>
              <a:latin typeface="Footlight MT Light" panose="0204060206030A020304" pitchFamily="18" charset="0"/>
            </a:endParaRPr>
          </a:p>
          <a:p>
            <a:pPr algn="just"/>
            <a:r>
              <a:rPr lang="fr-FR" sz="1100" b="1" dirty="0">
                <a:latin typeface="Ubuntu-Medium"/>
              </a:rPr>
              <a:t>Mitonné de </a:t>
            </a:r>
            <a:r>
              <a:rPr lang="fr-FR" sz="1100" b="1" dirty="0" err="1">
                <a:latin typeface="Ubuntu-Medium"/>
              </a:rPr>
              <a:t>boeuf</a:t>
            </a:r>
            <a:r>
              <a:rPr lang="fr-FR" sz="1100" b="1" dirty="0">
                <a:latin typeface="Ubuntu-Medium"/>
              </a:rPr>
              <a:t> </a:t>
            </a:r>
            <a:r>
              <a:rPr lang="fr-FR" sz="1100" dirty="0">
                <a:latin typeface="Ubuntu-Medium"/>
              </a:rPr>
              <a:t>aux carottes et aux tomates confites, sauce tartare</a:t>
            </a:r>
          </a:p>
          <a:p>
            <a:pPr algn="just"/>
            <a:r>
              <a:rPr lang="fr-FR" sz="1100" b="1" dirty="0">
                <a:latin typeface="Ubuntu-Medium"/>
              </a:rPr>
              <a:t>Taboulé de maïs croquant</a:t>
            </a:r>
          </a:p>
          <a:p>
            <a:pPr algn="just"/>
            <a:r>
              <a:rPr lang="fr-FR" sz="1100" b="1" dirty="0">
                <a:latin typeface="Ubuntu-Medium"/>
              </a:rPr>
              <a:t>Plateau de charcuterie italienne</a:t>
            </a:r>
          </a:p>
          <a:p>
            <a:pPr algn="just"/>
            <a:r>
              <a:rPr lang="fr-FR" sz="1100" b="1" dirty="0">
                <a:latin typeface="Ubuntu-Medium"/>
              </a:rPr>
              <a:t>Salade de pomme de terre </a:t>
            </a:r>
            <a:r>
              <a:rPr lang="fr-FR" sz="1100" dirty="0">
                <a:latin typeface="Ubuntu-Medium"/>
              </a:rPr>
              <a:t>grenaille, vinaigrette à la moutarde de Meaux</a:t>
            </a:r>
          </a:p>
          <a:p>
            <a:pPr algn="just"/>
            <a:r>
              <a:rPr lang="fr-FR" sz="1100" b="1" dirty="0">
                <a:latin typeface="Ubuntu-Medium"/>
              </a:rPr>
              <a:t>Salade mesclun, </a:t>
            </a:r>
            <a:r>
              <a:rPr lang="fr-FR" sz="1100" dirty="0">
                <a:latin typeface="Ubuntu-Medium"/>
              </a:rPr>
              <a:t>shiitaké, pousse de soja, basilic thaï, menthe, coriandre, </a:t>
            </a:r>
            <a:r>
              <a:rPr lang="fr-FR" sz="1100" dirty="0" err="1">
                <a:latin typeface="Ubuntu-Medium"/>
              </a:rPr>
              <a:t>cébette,vinaigrette</a:t>
            </a:r>
            <a:r>
              <a:rPr lang="fr-FR" sz="1100" dirty="0">
                <a:latin typeface="Ubuntu-Medium"/>
              </a:rPr>
              <a:t> de sésame-soja</a:t>
            </a:r>
          </a:p>
          <a:p>
            <a:pPr algn="just"/>
            <a:r>
              <a:rPr lang="fr-FR" sz="1100" b="1" dirty="0">
                <a:latin typeface="Ubuntu-Medium"/>
              </a:rPr>
              <a:t>Plateau de fromages</a:t>
            </a:r>
          </a:p>
          <a:p>
            <a:pPr algn="just"/>
            <a:r>
              <a:rPr lang="fr-FR" sz="1100" b="1" dirty="0">
                <a:latin typeface="Ubuntu-Medium"/>
              </a:rPr>
              <a:t>Tarte fraise-vanille</a:t>
            </a:r>
          </a:p>
          <a:p>
            <a:pPr algn="just"/>
            <a:r>
              <a:rPr lang="fr-FR" sz="1100" b="1" dirty="0">
                <a:latin typeface="Ubuntu-Medium"/>
              </a:rPr>
              <a:t>Soupe de fruits au thé</a:t>
            </a:r>
            <a:r>
              <a:rPr lang="fr-FR" sz="1100" dirty="0">
                <a:latin typeface="Ubuntu-Medium"/>
              </a:rPr>
              <a:t>, kiwi, pomme verte, ananas, pitaya</a:t>
            </a:r>
          </a:p>
        </p:txBody>
      </p:sp>
      <p:sp>
        <p:nvSpPr>
          <p:cNvPr id="21" name="Rectangle 20"/>
          <p:cNvSpPr/>
          <p:nvPr/>
        </p:nvSpPr>
        <p:spPr>
          <a:xfrm>
            <a:off x="3530010" y="2546745"/>
            <a:ext cx="3094074" cy="2739211"/>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Buffet bistrot </a:t>
            </a:r>
            <a:r>
              <a:rPr lang="fr-FR" sz="1100" b="1" dirty="0">
                <a:solidFill>
                  <a:srgbClr val="8D605E"/>
                </a:solidFill>
                <a:latin typeface="Footlight MT Light" panose="0204060206030A020304" pitchFamily="18" charset="0"/>
              </a:rPr>
              <a:t>(8 personnes</a:t>
            </a:r>
            <a:r>
              <a:rPr lang="fr-FR" sz="1100" b="1" dirty="0">
                <a:solidFill>
                  <a:srgbClr val="724B47"/>
                </a:solidFill>
                <a:latin typeface="AmaticSC-Bold"/>
              </a:rPr>
              <a:t>)</a:t>
            </a:r>
          </a:p>
          <a:p>
            <a:pPr algn="just">
              <a:lnSpc>
                <a:spcPct val="150000"/>
              </a:lnSpc>
            </a:pPr>
            <a:endParaRPr lang="fr-FR" sz="1600" b="1" dirty="0">
              <a:solidFill>
                <a:srgbClr val="724B47"/>
              </a:solidFill>
              <a:latin typeface="AmaticSC-Bold"/>
            </a:endParaRPr>
          </a:p>
          <a:p>
            <a:pPr algn="just"/>
            <a:r>
              <a:rPr lang="fr-FR" sz="1100" b="1" dirty="0">
                <a:latin typeface="Ubuntu-Medium"/>
              </a:rPr>
              <a:t>Rice roll, </a:t>
            </a:r>
            <a:r>
              <a:rPr lang="fr-FR" sz="1100" dirty="0">
                <a:latin typeface="Ubuntu-Medium"/>
              </a:rPr>
              <a:t>pousses d’épinard, trévise, concombre, carotte, poivron, riz au vinaigre</a:t>
            </a:r>
          </a:p>
          <a:p>
            <a:pPr algn="just"/>
            <a:r>
              <a:rPr lang="fr-FR" sz="1100" b="1" dirty="0">
                <a:latin typeface="Ubuntu-Medium"/>
              </a:rPr>
              <a:t>Pâtes conchiglioni farcies</a:t>
            </a:r>
          </a:p>
          <a:p>
            <a:pPr algn="just"/>
            <a:r>
              <a:rPr lang="fr-FR" sz="1100" b="1" dirty="0">
                <a:latin typeface="Ubuntu-Medium"/>
              </a:rPr>
              <a:t>Filet de poulet</a:t>
            </a:r>
            <a:r>
              <a:rPr lang="fr-FR" sz="1100" dirty="0">
                <a:latin typeface="Ubuntu-Medium"/>
              </a:rPr>
              <a:t>, jus de carotte au vinaigre de cidre</a:t>
            </a:r>
          </a:p>
          <a:p>
            <a:pPr algn="just"/>
            <a:r>
              <a:rPr lang="fr-FR" sz="1100" b="1" dirty="0">
                <a:latin typeface="Ubuntu-Medium"/>
              </a:rPr>
              <a:t>Dips de légumes : </a:t>
            </a:r>
            <a:r>
              <a:rPr lang="fr-FR" sz="1100" dirty="0">
                <a:latin typeface="Ubuntu-Medium"/>
              </a:rPr>
              <a:t>carotte, navet, mini-poireau, radis, pois gourmand, courgette jaune, houmous et pesto de persil</a:t>
            </a:r>
          </a:p>
          <a:p>
            <a:pPr algn="just"/>
            <a:r>
              <a:rPr lang="fr-FR" sz="1100" b="1" dirty="0">
                <a:latin typeface="Ubuntu-Medium"/>
              </a:rPr>
              <a:t>Pêle-mêle de salade estivale, </a:t>
            </a:r>
            <a:r>
              <a:rPr lang="fr-FR" sz="1100" dirty="0">
                <a:latin typeface="Ubuntu-Medium"/>
              </a:rPr>
              <a:t>croûton, crème de parmesan</a:t>
            </a:r>
          </a:p>
          <a:p>
            <a:pPr algn="just"/>
            <a:r>
              <a:rPr lang="fr-FR" sz="1100" b="1" dirty="0">
                <a:latin typeface="Ubuntu-Medium"/>
              </a:rPr>
              <a:t>Plateau de fromages</a:t>
            </a:r>
          </a:p>
          <a:p>
            <a:pPr algn="just"/>
            <a:r>
              <a:rPr lang="fr-FR" sz="1100" b="1" dirty="0">
                <a:latin typeface="Ubuntu-Medium"/>
              </a:rPr>
              <a:t>Bodega rhubarbe-noisette</a:t>
            </a:r>
          </a:p>
          <a:p>
            <a:pPr algn="just"/>
            <a:r>
              <a:rPr lang="fr-FR" sz="1100" b="1" dirty="0">
                <a:latin typeface="Ubuntu-Medium"/>
              </a:rPr>
              <a:t>Chou façon tropézienne</a:t>
            </a:r>
          </a:p>
        </p:txBody>
      </p:sp>
      <p:sp>
        <p:nvSpPr>
          <p:cNvPr id="29" name="Rectangle 28"/>
          <p:cNvSpPr/>
          <p:nvPr/>
        </p:nvSpPr>
        <p:spPr>
          <a:xfrm>
            <a:off x="466274" y="5731650"/>
            <a:ext cx="2112010" cy="261610"/>
          </a:xfrm>
          <a:prstGeom prst="rect">
            <a:avLst/>
          </a:prstGeom>
        </p:spPr>
        <p:txBody>
          <a:bodyPr wrap="square">
            <a:spAutoFit/>
          </a:bodyPr>
          <a:lstStyle/>
          <a:p>
            <a:r>
              <a:rPr lang="fr-FR" sz="1100" dirty="0">
                <a:solidFill>
                  <a:srgbClr val="000000"/>
                </a:solidFill>
                <a:latin typeface="Ubuntu"/>
              </a:rPr>
              <a:t>256,00€ht </a:t>
            </a:r>
            <a:r>
              <a:rPr lang="fr-FR" sz="1100" dirty="0">
                <a:solidFill>
                  <a:srgbClr val="7D858F"/>
                </a:solidFill>
                <a:latin typeface="Ubuntu"/>
              </a:rPr>
              <a:t>281,60€TTC</a:t>
            </a:r>
          </a:p>
        </p:txBody>
      </p:sp>
      <p:sp>
        <p:nvSpPr>
          <p:cNvPr id="30" name="Rectangle 29"/>
          <p:cNvSpPr/>
          <p:nvPr/>
        </p:nvSpPr>
        <p:spPr>
          <a:xfrm>
            <a:off x="3667576" y="5689118"/>
            <a:ext cx="1700714" cy="261610"/>
          </a:xfrm>
          <a:prstGeom prst="rect">
            <a:avLst/>
          </a:prstGeom>
        </p:spPr>
        <p:txBody>
          <a:bodyPr wrap="square">
            <a:spAutoFit/>
          </a:bodyPr>
          <a:lstStyle/>
          <a:p>
            <a:r>
              <a:rPr lang="fr-FR" sz="1100" dirty="0">
                <a:solidFill>
                  <a:srgbClr val="000000"/>
                </a:solidFill>
                <a:latin typeface="Ubuntu"/>
              </a:rPr>
              <a:t>263,00€ht </a:t>
            </a:r>
            <a:r>
              <a:rPr lang="fr-FR" sz="1100" dirty="0">
                <a:solidFill>
                  <a:srgbClr val="7D858F"/>
                </a:solidFill>
                <a:latin typeface="Ubuntu"/>
              </a:rPr>
              <a:t>289,30€TTC</a:t>
            </a:r>
            <a:endParaRPr lang="fr-FR" dirty="0"/>
          </a:p>
        </p:txBody>
      </p:sp>
      <p:sp>
        <p:nvSpPr>
          <p:cNvPr id="25" name="Rectangle 24"/>
          <p:cNvSpPr/>
          <p:nvPr/>
        </p:nvSpPr>
        <p:spPr>
          <a:xfrm>
            <a:off x="6624084" y="2546745"/>
            <a:ext cx="3168502" cy="2739211"/>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Buffet océan </a:t>
            </a:r>
            <a:r>
              <a:rPr lang="fr-FR" sz="1100" b="1" dirty="0">
                <a:solidFill>
                  <a:srgbClr val="8D605E"/>
                </a:solidFill>
                <a:latin typeface="Footlight MT Light" panose="0204060206030A020304" pitchFamily="18" charset="0"/>
              </a:rPr>
              <a:t>(8 personnes</a:t>
            </a:r>
            <a:r>
              <a:rPr lang="fr-FR" sz="1100" b="1" dirty="0">
                <a:solidFill>
                  <a:srgbClr val="724B47"/>
                </a:solidFill>
                <a:latin typeface="AmaticSC-Bold"/>
              </a:rPr>
              <a:t>)</a:t>
            </a:r>
          </a:p>
          <a:p>
            <a:pPr algn="just">
              <a:lnSpc>
                <a:spcPct val="150000"/>
              </a:lnSpc>
            </a:pPr>
            <a:endParaRPr lang="fr-FR" sz="1600" b="1" dirty="0">
              <a:solidFill>
                <a:srgbClr val="724B47"/>
              </a:solidFill>
              <a:latin typeface="AmaticSC-Bold"/>
            </a:endParaRPr>
          </a:p>
          <a:p>
            <a:r>
              <a:rPr lang="fr-FR" sz="1100" b="1" dirty="0">
                <a:latin typeface="Ubuntu-Medium"/>
              </a:rPr>
              <a:t>Tartine de polenta</a:t>
            </a:r>
            <a:r>
              <a:rPr lang="fr-FR" sz="1100" dirty="0">
                <a:latin typeface="Ubuntu-Medium"/>
              </a:rPr>
              <a:t>, </a:t>
            </a:r>
            <a:r>
              <a:rPr lang="fr-FR" sz="1100" dirty="0">
                <a:latin typeface="Ubuntu-Light"/>
              </a:rPr>
              <a:t>confit de tomate, légumes façon antipasti</a:t>
            </a:r>
          </a:p>
          <a:p>
            <a:r>
              <a:rPr lang="fr-FR" sz="1100" b="1" dirty="0">
                <a:latin typeface="Ubuntu-Medium"/>
              </a:rPr>
              <a:t>Salade d’épeautre, </a:t>
            </a:r>
            <a:r>
              <a:rPr lang="fr-FR" sz="1100" dirty="0">
                <a:latin typeface="Ubuntu-Light"/>
              </a:rPr>
              <a:t>vinaigrette à la mélasse de grenade, graines de courge</a:t>
            </a:r>
          </a:p>
          <a:p>
            <a:r>
              <a:rPr lang="fr-FR" sz="1100" b="1" dirty="0">
                <a:latin typeface="Ubuntu-Medium"/>
              </a:rPr>
              <a:t>Pavé de saumon et pavé de lieu, </a:t>
            </a:r>
            <a:r>
              <a:rPr lang="fr-FR" sz="1100" dirty="0">
                <a:latin typeface="Ubuntu-Light"/>
              </a:rPr>
              <a:t>gelée de piment d’Espelette</a:t>
            </a:r>
          </a:p>
          <a:p>
            <a:r>
              <a:rPr lang="fr-FR" sz="1100" b="1" dirty="0">
                <a:latin typeface="Ubuntu-Medium"/>
              </a:rPr>
              <a:t>Salade de </a:t>
            </a:r>
            <a:r>
              <a:rPr lang="fr-FR" sz="1100" b="1" dirty="0" err="1">
                <a:latin typeface="Ubuntu-Medium"/>
              </a:rPr>
              <a:t>soba</a:t>
            </a:r>
            <a:r>
              <a:rPr lang="fr-FR" sz="1100" b="1" dirty="0">
                <a:latin typeface="Ubuntu-Medium"/>
              </a:rPr>
              <a:t> et wakamé</a:t>
            </a:r>
          </a:p>
          <a:p>
            <a:r>
              <a:rPr lang="fr-FR" sz="1100" b="1" dirty="0">
                <a:latin typeface="Ubuntu-Medium"/>
              </a:rPr>
              <a:t>Salade sucrine,</a:t>
            </a:r>
            <a:r>
              <a:rPr lang="fr-FR" sz="1100" dirty="0">
                <a:latin typeface="Ubuntu-Medium"/>
              </a:rPr>
              <a:t> </a:t>
            </a:r>
            <a:r>
              <a:rPr lang="fr-FR" sz="1100" dirty="0">
                <a:latin typeface="Ubuntu-Light"/>
              </a:rPr>
              <a:t>fenouil, courgette, tomate, </a:t>
            </a:r>
            <a:r>
              <a:rPr lang="fr-FR" sz="1100" dirty="0" err="1">
                <a:latin typeface="Ubuntu-Light"/>
              </a:rPr>
              <a:t>piquillo</a:t>
            </a:r>
            <a:r>
              <a:rPr lang="fr-FR" sz="1100" dirty="0">
                <a:latin typeface="Ubuntu-Light"/>
              </a:rPr>
              <a:t>,</a:t>
            </a:r>
          </a:p>
          <a:p>
            <a:r>
              <a:rPr lang="fr-FR" sz="1100" dirty="0">
                <a:latin typeface="Ubuntu-Light"/>
              </a:rPr>
              <a:t>vinaigrette au vinaigre balsamique</a:t>
            </a:r>
          </a:p>
          <a:p>
            <a:r>
              <a:rPr lang="fr-FR" sz="1100" b="1" dirty="0">
                <a:latin typeface="Ubuntu-Medium"/>
              </a:rPr>
              <a:t>Plateau de fromages</a:t>
            </a:r>
          </a:p>
          <a:p>
            <a:r>
              <a:rPr lang="fr-FR" sz="1100" b="1" dirty="0">
                <a:latin typeface="Ubuntu-Medium"/>
              </a:rPr>
              <a:t>Fraises à l’infusion </a:t>
            </a:r>
            <a:r>
              <a:rPr lang="fr-FR" sz="1100" b="1" dirty="0">
                <a:latin typeface="Ubuntu-Light"/>
              </a:rPr>
              <a:t>de poivre de Sichuan</a:t>
            </a:r>
          </a:p>
          <a:p>
            <a:r>
              <a:rPr lang="fr-FR" sz="1100" b="1" dirty="0">
                <a:latin typeface="Ubuntu-Medium"/>
              </a:rPr>
              <a:t>Tartelette macaron au chocolat</a:t>
            </a:r>
            <a:endParaRPr lang="fr-FR" sz="1100" b="1" dirty="0">
              <a:latin typeface="Ubuntu"/>
            </a:endParaRPr>
          </a:p>
        </p:txBody>
      </p:sp>
      <p:sp>
        <p:nvSpPr>
          <p:cNvPr id="33" name="Rectangle 32"/>
          <p:cNvSpPr/>
          <p:nvPr/>
        </p:nvSpPr>
        <p:spPr>
          <a:xfrm>
            <a:off x="6857632" y="5690970"/>
            <a:ext cx="1598746" cy="261610"/>
          </a:xfrm>
          <a:prstGeom prst="rect">
            <a:avLst/>
          </a:prstGeom>
        </p:spPr>
        <p:txBody>
          <a:bodyPr wrap="square">
            <a:spAutoFit/>
          </a:bodyPr>
          <a:lstStyle/>
          <a:p>
            <a:r>
              <a:rPr lang="fr-FR" sz="1100" dirty="0">
                <a:solidFill>
                  <a:srgbClr val="000000"/>
                </a:solidFill>
                <a:latin typeface="Ubuntu"/>
              </a:rPr>
              <a:t>318,00€ht </a:t>
            </a:r>
            <a:r>
              <a:rPr lang="fr-FR" sz="1100" dirty="0">
                <a:solidFill>
                  <a:srgbClr val="7D858F"/>
                </a:solidFill>
                <a:latin typeface="Ubuntu"/>
              </a:rPr>
              <a:t>349,80€TTC</a:t>
            </a:r>
            <a:endParaRPr lang="fr-FR" dirty="0"/>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600" b="1" dirty="0">
                <a:latin typeface="Ubuntu"/>
              </a:rPr>
              <a:t>BUFFETS</a:t>
            </a:r>
          </a:p>
        </p:txBody>
      </p:sp>
      <p:pic>
        <p:nvPicPr>
          <p:cNvPr id="5" name="Image 4">
            <a:extLst>
              <a:ext uri="{FF2B5EF4-FFF2-40B4-BE49-F238E27FC236}">
                <a16:creationId xmlns:a16="http://schemas.microsoft.com/office/drawing/2014/main" id="{34DC0595-EB90-4A04-8ED5-2CE11A5AA135}"/>
              </a:ext>
            </a:extLst>
          </p:cNvPr>
          <p:cNvPicPr>
            <a:picLocks noChangeAspect="1"/>
          </p:cNvPicPr>
          <p:nvPr/>
        </p:nvPicPr>
        <p:blipFill>
          <a:blip r:embed="rId2"/>
          <a:stretch>
            <a:fillRect/>
          </a:stretch>
        </p:blipFill>
        <p:spPr>
          <a:xfrm>
            <a:off x="269675" y="455691"/>
            <a:ext cx="2696035" cy="1800000"/>
          </a:xfrm>
          <a:prstGeom prst="rect">
            <a:avLst/>
          </a:prstGeom>
        </p:spPr>
      </p:pic>
      <p:pic>
        <p:nvPicPr>
          <p:cNvPr id="8" name="Image 7">
            <a:extLst>
              <a:ext uri="{FF2B5EF4-FFF2-40B4-BE49-F238E27FC236}">
                <a16:creationId xmlns:a16="http://schemas.microsoft.com/office/drawing/2014/main" id="{750D889C-6EF3-4D7F-A34C-B20670F6F33A}"/>
              </a:ext>
            </a:extLst>
          </p:cNvPr>
          <p:cNvPicPr>
            <a:picLocks noChangeAspect="1"/>
          </p:cNvPicPr>
          <p:nvPr/>
        </p:nvPicPr>
        <p:blipFill>
          <a:blip r:embed="rId3"/>
          <a:stretch>
            <a:fillRect/>
          </a:stretch>
        </p:blipFill>
        <p:spPr>
          <a:xfrm>
            <a:off x="3667576" y="455691"/>
            <a:ext cx="2696035" cy="1800000"/>
          </a:xfrm>
          <a:prstGeom prst="rect">
            <a:avLst/>
          </a:prstGeom>
        </p:spPr>
      </p:pic>
      <p:pic>
        <p:nvPicPr>
          <p:cNvPr id="11" name="Image 10">
            <a:extLst>
              <a:ext uri="{FF2B5EF4-FFF2-40B4-BE49-F238E27FC236}">
                <a16:creationId xmlns:a16="http://schemas.microsoft.com/office/drawing/2014/main" id="{A70E449C-411E-4EE8-A697-C1F110D23269}"/>
              </a:ext>
            </a:extLst>
          </p:cNvPr>
          <p:cNvPicPr>
            <a:picLocks noChangeAspect="1"/>
          </p:cNvPicPr>
          <p:nvPr/>
        </p:nvPicPr>
        <p:blipFill>
          <a:blip r:embed="rId4"/>
          <a:stretch>
            <a:fillRect/>
          </a:stretch>
        </p:blipFill>
        <p:spPr>
          <a:xfrm>
            <a:off x="6868878" y="455691"/>
            <a:ext cx="2696035" cy="1800000"/>
          </a:xfrm>
          <a:prstGeom prst="rect">
            <a:avLst/>
          </a:prstGeom>
        </p:spPr>
      </p:pic>
      <p:pic>
        <p:nvPicPr>
          <p:cNvPr id="34" name="Image 33">
            <a:extLst>
              <a:ext uri="{FF2B5EF4-FFF2-40B4-BE49-F238E27FC236}">
                <a16:creationId xmlns:a16="http://schemas.microsoft.com/office/drawing/2014/main" id="{2A1ABD45-884D-4CCE-97E8-8AAB0656AB72}"/>
              </a:ext>
            </a:extLst>
          </p:cNvPr>
          <p:cNvPicPr>
            <a:picLocks noChangeAspect="1"/>
          </p:cNvPicPr>
          <p:nvPr/>
        </p:nvPicPr>
        <p:blipFill>
          <a:blip r:embed="rId5"/>
          <a:stretch>
            <a:fillRect/>
          </a:stretch>
        </p:blipFill>
        <p:spPr>
          <a:xfrm>
            <a:off x="9398722" y="2996"/>
            <a:ext cx="517265" cy="527407"/>
          </a:xfrm>
          <a:prstGeom prst="rect">
            <a:avLst/>
          </a:prstGeom>
        </p:spPr>
      </p:pic>
      <p:sp>
        <p:nvSpPr>
          <p:cNvPr id="3" name="Rectangle 2">
            <a:extLst>
              <a:ext uri="{FF2B5EF4-FFF2-40B4-BE49-F238E27FC236}">
                <a16:creationId xmlns:a16="http://schemas.microsoft.com/office/drawing/2014/main" id="{05B54FCA-65F0-4DF7-BC82-826C2179C071}"/>
              </a:ext>
            </a:extLst>
          </p:cNvPr>
          <p:cNvSpPr/>
          <p:nvPr/>
        </p:nvSpPr>
        <p:spPr>
          <a:xfrm>
            <a:off x="3732153" y="6372835"/>
            <a:ext cx="2441694" cy="215444"/>
          </a:xfrm>
          <a:prstGeom prst="rect">
            <a:avLst/>
          </a:prstGeom>
        </p:spPr>
        <p:txBody>
          <a:bodyPr wrap="none">
            <a:spAutoFit/>
          </a:bodyPr>
          <a:lstStyle/>
          <a:p>
            <a:r>
              <a:rPr lang="fr-FR" sz="800" i="1" dirty="0">
                <a:latin typeface="Ubuntu-LightItalic"/>
              </a:rPr>
              <a:t>Accompagnement : deux pains par personne et sauces</a:t>
            </a:r>
            <a:endParaRPr lang="fr-FR" dirty="0"/>
          </a:p>
        </p:txBody>
      </p:sp>
    </p:spTree>
    <p:extLst>
      <p:ext uri="{BB962C8B-B14F-4D97-AF65-F5344CB8AC3E}">
        <p14:creationId xmlns:p14="http://schemas.microsoft.com/office/powerpoint/2010/main" val="64020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offres buffets</a:t>
            </a:r>
          </a:p>
        </p:txBody>
      </p:sp>
      <p:sp>
        <p:nvSpPr>
          <p:cNvPr id="3" name="Rectangle : avec coin rogné 2"/>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r>
              <a:rPr lang="fr-FR" sz="1600" b="1" dirty="0">
                <a:solidFill>
                  <a:prstClr val="white"/>
                </a:solidFill>
                <a:latin typeface="Ubuntu"/>
              </a:rPr>
              <a:t>BUFFETS</a:t>
            </a:r>
          </a:p>
        </p:txBody>
      </p:sp>
      <p:pic>
        <p:nvPicPr>
          <p:cNvPr id="9" name="Image 8">
            <a:extLst>
              <a:ext uri="{FF2B5EF4-FFF2-40B4-BE49-F238E27FC236}">
                <a16:creationId xmlns:a16="http://schemas.microsoft.com/office/drawing/2014/main" id="{FEC25A39-5DDA-40CF-A45E-55B14DE9BFF3}"/>
              </a:ext>
            </a:extLst>
          </p:cNvPr>
          <p:cNvPicPr>
            <a:picLocks noChangeAspect="1"/>
          </p:cNvPicPr>
          <p:nvPr/>
        </p:nvPicPr>
        <p:blipFill>
          <a:blip r:embed="rId2"/>
          <a:stretch>
            <a:fillRect/>
          </a:stretch>
        </p:blipFill>
        <p:spPr>
          <a:xfrm>
            <a:off x="885435" y="483715"/>
            <a:ext cx="2696035" cy="1800000"/>
          </a:xfrm>
          <a:prstGeom prst="rect">
            <a:avLst/>
          </a:prstGeom>
        </p:spPr>
      </p:pic>
      <p:pic>
        <p:nvPicPr>
          <p:cNvPr id="22" name="Image 21">
            <a:extLst>
              <a:ext uri="{FF2B5EF4-FFF2-40B4-BE49-F238E27FC236}">
                <a16:creationId xmlns:a16="http://schemas.microsoft.com/office/drawing/2014/main" id="{22C97693-7F1E-4222-8CBC-DF6FA6DCE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846" y="500553"/>
            <a:ext cx="2696035" cy="1800000"/>
          </a:xfrm>
          <a:prstGeom prst="rect">
            <a:avLst/>
          </a:prstGeom>
        </p:spPr>
      </p:pic>
      <p:sp>
        <p:nvSpPr>
          <p:cNvPr id="32" name="Rectangle 31">
            <a:extLst>
              <a:ext uri="{FF2B5EF4-FFF2-40B4-BE49-F238E27FC236}">
                <a16:creationId xmlns:a16="http://schemas.microsoft.com/office/drawing/2014/main" id="{99D105B3-09B8-46B7-B1A2-CEAA73600CCC}"/>
              </a:ext>
            </a:extLst>
          </p:cNvPr>
          <p:cNvSpPr/>
          <p:nvPr/>
        </p:nvSpPr>
        <p:spPr>
          <a:xfrm>
            <a:off x="5295015" y="2584847"/>
            <a:ext cx="4412512" cy="3677930"/>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Le libanais en buffet </a:t>
            </a:r>
            <a:r>
              <a:rPr lang="fr-FR" sz="1100" b="1" dirty="0">
                <a:solidFill>
                  <a:srgbClr val="8D605E"/>
                </a:solidFill>
                <a:latin typeface="Footlight MT Light" panose="0204060206030A020304" pitchFamily="18" charset="0"/>
              </a:rPr>
              <a:t>(8 personnes)</a:t>
            </a:r>
          </a:p>
          <a:p>
            <a:pPr algn="just"/>
            <a:endParaRPr lang="fr-FR" sz="1100" dirty="0">
              <a:solidFill>
                <a:srgbClr val="000000"/>
              </a:solidFill>
              <a:latin typeface="Ubuntu"/>
            </a:endParaRPr>
          </a:p>
          <a:p>
            <a:pPr algn="just"/>
            <a:r>
              <a:rPr lang="fr-FR" sz="1100" b="1" dirty="0">
                <a:latin typeface="Ubuntu"/>
              </a:rPr>
              <a:t>Hommos : </a:t>
            </a:r>
            <a:r>
              <a:rPr lang="fr-FR" sz="1100" dirty="0">
                <a:latin typeface="Ubuntu"/>
              </a:rPr>
              <a:t>Purée pois chiche crème de sésame, citron et huile d’olive</a:t>
            </a:r>
          </a:p>
          <a:p>
            <a:pPr algn="just"/>
            <a:r>
              <a:rPr lang="fr-FR" sz="1100" b="1" dirty="0" err="1">
                <a:latin typeface="Ubuntu"/>
              </a:rPr>
              <a:t>Moutabal</a:t>
            </a:r>
            <a:r>
              <a:rPr lang="fr-FR" sz="1100" b="1" dirty="0">
                <a:latin typeface="Ubuntu"/>
              </a:rPr>
              <a:t> : </a:t>
            </a:r>
            <a:r>
              <a:rPr lang="fr-FR" sz="1100" dirty="0">
                <a:latin typeface="Ubuntu"/>
              </a:rPr>
              <a:t>Purée d’aubergine crème de sésame, citron et huile d’olive</a:t>
            </a:r>
          </a:p>
          <a:p>
            <a:pPr algn="just"/>
            <a:r>
              <a:rPr lang="fr-FR" sz="1100" b="1" dirty="0">
                <a:latin typeface="Ubuntu"/>
              </a:rPr>
              <a:t>Taboulé : </a:t>
            </a:r>
            <a:r>
              <a:rPr lang="fr-FR" sz="1100" dirty="0">
                <a:latin typeface="Ubuntu"/>
              </a:rPr>
              <a:t>Persil, blé concassé, tomate, menthe, oignon, citron et huile d’olive</a:t>
            </a:r>
          </a:p>
          <a:p>
            <a:pPr algn="just"/>
            <a:r>
              <a:rPr lang="fr-FR" sz="1100" b="1" dirty="0">
                <a:latin typeface="Ubuntu"/>
              </a:rPr>
              <a:t>Moussaka : </a:t>
            </a:r>
            <a:r>
              <a:rPr lang="fr-FR" sz="1100" dirty="0">
                <a:latin typeface="Ubuntu"/>
              </a:rPr>
              <a:t>Aubergines au four, cuisinées à la sauce tomate, pois chiche</a:t>
            </a:r>
          </a:p>
          <a:p>
            <a:pPr algn="just"/>
            <a:r>
              <a:rPr lang="fr-FR" sz="1100" b="1" dirty="0">
                <a:latin typeface="Ubuntu"/>
              </a:rPr>
              <a:t>Chankliche : </a:t>
            </a:r>
            <a:r>
              <a:rPr lang="fr-FR" sz="1100" dirty="0">
                <a:latin typeface="Ubuntu"/>
              </a:rPr>
              <a:t>Fromage au lait de vache affiné au thym avec tomate </a:t>
            </a:r>
          </a:p>
          <a:p>
            <a:pPr algn="just"/>
            <a:r>
              <a:rPr lang="fr-FR" sz="1100" dirty="0">
                <a:latin typeface="Ubuntu"/>
              </a:rPr>
              <a:t>et oignon</a:t>
            </a:r>
          </a:p>
          <a:p>
            <a:pPr algn="just"/>
            <a:r>
              <a:rPr lang="fr-FR" sz="1100" b="1" dirty="0" err="1">
                <a:latin typeface="Ubuntu"/>
              </a:rPr>
              <a:t>Kebbé</a:t>
            </a:r>
            <a:r>
              <a:rPr lang="fr-FR" sz="1100" b="1" dirty="0">
                <a:latin typeface="Ubuntu"/>
              </a:rPr>
              <a:t> potiron : </a:t>
            </a:r>
            <a:r>
              <a:rPr lang="fr-FR" sz="1100" dirty="0">
                <a:latin typeface="Ubuntu"/>
              </a:rPr>
              <a:t>Boulette végétarienne à base de potiron</a:t>
            </a:r>
          </a:p>
          <a:p>
            <a:pPr algn="just"/>
            <a:r>
              <a:rPr lang="fr-FR" sz="1100" b="1" dirty="0" err="1">
                <a:latin typeface="Ubuntu"/>
              </a:rPr>
              <a:t>Chawarma</a:t>
            </a:r>
            <a:r>
              <a:rPr lang="fr-FR" sz="1100" b="1" dirty="0">
                <a:latin typeface="Ubuntu"/>
              </a:rPr>
              <a:t> poulet : </a:t>
            </a:r>
            <a:r>
              <a:rPr lang="fr-FR" sz="1100" dirty="0">
                <a:latin typeface="Ubuntu"/>
              </a:rPr>
              <a:t>Émincé de poulet mariné au citron, rôti à la broche</a:t>
            </a:r>
          </a:p>
          <a:p>
            <a:pPr algn="just"/>
            <a:r>
              <a:rPr lang="fr-FR" sz="1100" b="1" dirty="0">
                <a:latin typeface="Ubuntu"/>
              </a:rPr>
              <a:t>Chawarma viande : </a:t>
            </a:r>
            <a:r>
              <a:rPr lang="fr-FR" sz="1100" dirty="0">
                <a:latin typeface="Ubuntu"/>
              </a:rPr>
              <a:t>Émincé de viande de bœuf et agneau mariné et rôti </a:t>
            </a:r>
          </a:p>
          <a:p>
            <a:pPr algn="just"/>
            <a:r>
              <a:rPr lang="fr-FR" sz="1100" dirty="0">
                <a:latin typeface="Ubuntu"/>
              </a:rPr>
              <a:t>à la broche</a:t>
            </a:r>
          </a:p>
          <a:p>
            <a:pPr algn="just"/>
            <a:endParaRPr lang="fr-FR" sz="1100" dirty="0">
              <a:latin typeface="Ubuntu"/>
            </a:endParaRPr>
          </a:p>
          <a:p>
            <a:pPr algn="just"/>
            <a:r>
              <a:rPr lang="fr-FR" sz="1100" b="1" dirty="0" err="1">
                <a:latin typeface="Ubuntu"/>
              </a:rPr>
              <a:t>Baklawa</a:t>
            </a:r>
            <a:r>
              <a:rPr lang="fr-FR" sz="1100" b="1" dirty="0">
                <a:latin typeface="Ubuntu"/>
              </a:rPr>
              <a:t> : </a:t>
            </a:r>
            <a:r>
              <a:rPr lang="fr-FR" sz="1100" dirty="0">
                <a:latin typeface="Ubuntu"/>
              </a:rPr>
              <a:t>Délicieuses gourmandises garnies d’amandes, pistaches </a:t>
            </a:r>
          </a:p>
          <a:p>
            <a:pPr algn="just"/>
            <a:r>
              <a:rPr lang="fr-FR" sz="1100" dirty="0">
                <a:latin typeface="Ubuntu"/>
              </a:rPr>
              <a:t>ou pignons de pin</a:t>
            </a:r>
          </a:p>
          <a:p>
            <a:pPr algn="just"/>
            <a:r>
              <a:rPr lang="fr-FR" sz="1100" b="1" dirty="0" err="1">
                <a:latin typeface="Ubuntu"/>
              </a:rPr>
              <a:t>Maamoul</a:t>
            </a:r>
            <a:r>
              <a:rPr lang="fr-FR" sz="1100" b="1" dirty="0">
                <a:latin typeface="Ubuntu"/>
              </a:rPr>
              <a:t> : </a:t>
            </a:r>
            <a:r>
              <a:rPr lang="fr-FR" sz="1100" dirty="0">
                <a:latin typeface="Ubuntu"/>
              </a:rPr>
              <a:t>Petits gâteaux moulés aux noix, dattes et pistaches</a:t>
            </a:r>
          </a:p>
          <a:p>
            <a:pPr algn="just"/>
            <a:endParaRPr lang="fr-FR" sz="1100" dirty="0">
              <a:latin typeface="Ubuntu"/>
            </a:endParaRPr>
          </a:p>
          <a:p>
            <a:pPr algn="just"/>
            <a:endParaRPr lang="fr-FR" sz="1100" dirty="0">
              <a:latin typeface="Ubuntu"/>
            </a:endParaRPr>
          </a:p>
          <a:p>
            <a:pPr algn="just"/>
            <a:r>
              <a:rPr lang="fr-FR" sz="800" i="1" dirty="0">
                <a:solidFill>
                  <a:prstClr val="black"/>
                </a:solidFill>
                <a:latin typeface="Ubuntu"/>
              </a:rPr>
              <a:t>Accompagnement : pain pita et sauces</a:t>
            </a:r>
          </a:p>
          <a:p>
            <a:pPr algn="just"/>
            <a:endParaRPr lang="fr-FR" sz="1100" dirty="0">
              <a:latin typeface="Ubuntu"/>
            </a:endParaRPr>
          </a:p>
        </p:txBody>
      </p:sp>
      <p:sp>
        <p:nvSpPr>
          <p:cNvPr id="33" name="Rectangle 32">
            <a:extLst>
              <a:ext uri="{FF2B5EF4-FFF2-40B4-BE49-F238E27FC236}">
                <a16:creationId xmlns:a16="http://schemas.microsoft.com/office/drawing/2014/main" id="{46EDB106-9E7A-4460-B2AE-20FCF2A73A5A}"/>
              </a:ext>
            </a:extLst>
          </p:cNvPr>
          <p:cNvSpPr/>
          <p:nvPr/>
        </p:nvSpPr>
        <p:spPr>
          <a:xfrm>
            <a:off x="5508703" y="6220226"/>
            <a:ext cx="1700714" cy="261610"/>
          </a:xfrm>
          <a:prstGeom prst="rect">
            <a:avLst/>
          </a:prstGeom>
        </p:spPr>
        <p:txBody>
          <a:bodyPr wrap="square">
            <a:spAutoFit/>
          </a:bodyPr>
          <a:lstStyle/>
          <a:p>
            <a:r>
              <a:rPr lang="fr-FR" sz="1100" dirty="0">
                <a:solidFill>
                  <a:srgbClr val="000000"/>
                </a:solidFill>
                <a:latin typeface="Ubuntu"/>
              </a:rPr>
              <a:t>280,00€ht </a:t>
            </a:r>
            <a:r>
              <a:rPr lang="fr-FR" sz="1100" dirty="0">
                <a:solidFill>
                  <a:srgbClr val="7D858F"/>
                </a:solidFill>
                <a:latin typeface="Ubuntu"/>
              </a:rPr>
              <a:t>308,00€TTC</a:t>
            </a:r>
            <a:endParaRPr lang="fr-FR" dirty="0"/>
          </a:p>
        </p:txBody>
      </p:sp>
      <p:pic>
        <p:nvPicPr>
          <p:cNvPr id="34" name="Image 33">
            <a:extLst>
              <a:ext uri="{FF2B5EF4-FFF2-40B4-BE49-F238E27FC236}">
                <a16:creationId xmlns:a16="http://schemas.microsoft.com/office/drawing/2014/main" id="{26280183-6B75-4B2E-AFCA-D1FA9BC6FA9A}"/>
              </a:ext>
            </a:extLst>
          </p:cNvPr>
          <p:cNvPicPr>
            <a:picLocks noChangeAspect="1"/>
          </p:cNvPicPr>
          <p:nvPr/>
        </p:nvPicPr>
        <p:blipFill>
          <a:blip r:embed="rId4"/>
          <a:stretch>
            <a:fillRect/>
          </a:stretch>
        </p:blipFill>
        <p:spPr>
          <a:xfrm>
            <a:off x="8705848" y="910082"/>
            <a:ext cx="758535" cy="436620"/>
          </a:xfrm>
          <a:prstGeom prst="rect">
            <a:avLst/>
          </a:prstGeom>
        </p:spPr>
      </p:pic>
      <p:pic>
        <p:nvPicPr>
          <p:cNvPr id="35" name="Image 34">
            <a:extLst>
              <a:ext uri="{FF2B5EF4-FFF2-40B4-BE49-F238E27FC236}">
                <a16:creationId xmlns:a16="http://schemas.microsoft.com/office/drawing/2014/main" id="{D4F2E9B5-36E8-450B-8686-309FBC7314CC}"/>
              </a:ext>
            </a:extLst>
          </p:cNvPr>
          <p:cNvPicPr>
            <a:picLocks noChangeAspect="1"/>
          </p:cNvPicPr>
          <p:nvPr/>
        </p:nvPicPr>
        <p:blipFill>
          <a:blip r:embed="rId5"/>
          <a:stretch>
            <a:fillRect/>
          </a:stretch>
        </p:blipFill>
        <p:spPr>
          <a:xfrm>
            <a:off x="3729437" y="1046231"/>
            <a:ext cx="1021901" cy="474791"/>
          </a:xfrm>
          <a:prstGeom prst="rect">
            <a:avLst/>
          </a:prstGeom>
        </p:spPr>
      </p:pic>
      <p:sp>
        <p:nvSpPr>
          <p:cNvPr id="36" name="Rectangle 35">
            <a:extLst>
              <a:ext uri="{FF2B5EF4-FFF2-40B4-BE49-F238E27FC236}">
                <a16:creationId xmlns:a16="http://schemas.microsoft.com/office/drawing/2014/main" id="{C6A12B14-5430-4EC9-B62F-225FD694550D}"/>
              </a:ext>
            </a:extLst>
          </p:cNvPr>
          <p:cNvSpPr/>
          <p:nvPr/>
        </p:nvSpPr>
        <p:spPr>
          <a:xfrm>
            <a:off x="467834" y="2414719"/>
            <a:ext cx="4146696" cy="3754874"/>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Buffet Osaka </a:t>
            </a:r>
            <a:r>
              <a:rPr lang="fr-FR" sz="1100" b="1" dirty="0">
                <a:solidFill>
                  <a:srgbClr val="8D605E"/>
                </a:solidFill>
                <a:latin typeface="Footlight MT Light" panose="0204060206030A020304" pitchFamily="18" charset="0"/>
              </a:rPr>
              <a:t>(8 personnes)</a:t>
            </a:r>
          </a:p>
          <a:p>
            <a:pPr algn="just"/>
            <a:endParaRPr lang="fr-FR" sz="1600" dirty="0">
              <a:solidFill>
                <a:srgbClr val="8D605E"/>
              </a:solidFill>
              <a:latin typeface="Footlight MT Light" panose="0204060206030A020304" pitchFamily="18" charset="0"/>
            </a:endParaRPr>
          </a:p>
          <a:p>
            <a:r>
              <a:rPr lang="fr-FR" sz="1100" b="1" dirty="0">
                <a:latin typeface="Ubuntu-Medium"/>
              </a:rPr>
              <a:t>15 </a:t>
            </a:r>
            <a:r>
              <a:rPr lang="fr-FR" sz="1100" b="1" dirty="0" err="1">
                <a:latin typeface="Ubuntu-Medium"/>
              </a:rPr>
              <a:t>inaris</a:t>
            </a:r>
            <a:r>
              <a:rPr lang="fr-FR" sz="1100" b="1" dirty="0">
                <a:latin typeface="Ubuntu-Medium"/>
              </a:rPr>
              <a:t> aux mille saveurs</a:t>
            </a:r>
          </a:p>
          <a:p>
            <a:r>
              <a:rPr lang="fr-FR" sz="1100" b="1" dirty="0">
                <a:latin typeface="Ubuntu-Medium"/>
              </a:rPr>
              <a:t>32 makis California : </a:t>
            </a:r>
            <a:r>
              <a:rPr lang="fr-FR" sz="1100" dirty="0">
                <a:latin typeface="Ubuntu-Light"/>
              </a:rPr>
              <a:t>thon cuit, saumon fumé-mozzarella, végétarien</a:t>
            </a:r>
          </a:p>
          <a:p>
            <a:r>
              <a:rPr lang="fr-FR" sz="1100" dirty="0">
                <a:latin typeface="Ubuntu-Light"/>
              </a:rPr>
              <a:t>(concombre-sésame), saumon cuit-fromage frais</a:t>
            </a:r>
          </a:p>
          <a:p>
            <a:r>
              <a:rPr lang="fr-FR" sz="1100" b="1" dirty="0">
                <a:latin typeface="Ubuntu-Medium"/>
              </a:rPr>
              <a:t>48 sushis : </a:t>
            </a:r>
            <a:r>
              <a:rPr lang="fr-FR" sz="1100" dirty="0">
                <a:latin typeface="Ubuntu-Light"/>
              </a:rPr>
              <a:t>crevette, Saint-Jacques, saumon, dorade royale, thon</a:t>
            </a:r>
          </a:p>
          <a:p>
            <a:r>
              <a:rPr lang="fr-FR" sz="1100" b="1" dirty="0">
                <a:latin typeface="Ubuntu-Medium"/>
              </a:rPr>
              <a:t>Salade de chou au thé vert</a:t>
            </a:r>
          </a:p>
          <a:p>
            <a:r>
              <a:rPr lang="fr-FR" sz="1100" b="1" dirty="0" err="1">
                <a:latin typeface="Ubuntu-Medium"/>
              </a:rPr>
              <a:t>Edamame</a:t>
            </a:r>
            <a:r>
              <a:rPr lang="fr-FR" sz="1100" b="1" dirty="0">
                <a:latin typeface="Ubuntu-Medium"/>
              </a:rPr>
              <a:t> </a:t>
            </a:r>
            <a:r>
              <a:rPr lang="fr-FR" sz="1100" b="1" dirty="0">
                <a:latin typeface="Ubuntu-Light"/>
              </a:rPr>
              <a:t>(fève de soja croquante)</a:t>
            </a:r>
          </a:p>
          <a:p>
            <a:r>
              <a:rPr lang="fr-FR" sz="1100" b="1" dirty="0">
                <a:latin typeface="Ubuntu-Medium"/>
              </a:rPr>
              <a:t>Salade d’algues marinées</a:t>
            </a:r>
          </a:p>
          <a:p>
            <a:r>
              <a:rPr lang="fr-FR" sz="1100" b="1" dirty="0">
                <a:latin typeface="Ubuntu-Medium"/>
              </a:rPr>
              <a:t>Plateau de créations fruitées </a:t>
            </a:r>
            <a:r>
              <a:rPr lang="fr-FR" sz="1100" b="1" dirty="0" err="1">
                <a:latin typeface="Ubuntu-Medium"/>
              </a:rPr>
              <a:t>Ayamé</a:t>
            </a:r>
            <a:endParaRPr lang="fr-FR" sz="1100" b="1" dirty="0">
              <a:latin typeface="Ubuntu-Medium"/>
            </a:endParaRPr>
          </a:p>
          <a:p>
            <a:r>
              <a:rPr lang="fr-FR" sz="1100" dirty="0">
                <a:latin typeface="Ubuntu-Light"/>
              </a:rPr>
              <a:t>Mini-tartelette praliné-passion-thé vert</a:t>
            </a:r>
          </a:p>
          <a:p>
            <a:r>
              <a:rPr lang="fr-FR" sz="1100" dirty="0">
                <a:latin typeface="Ubuntu-Light"/>
              </a:rPr>
              <a:t>Le </a:t>
            </a:r>
            <a:r>
              <a:rPr lang="fr-FR" sz="1100" dirty="0" err="1">
                <a:latin typeface="Ubuntu-Light"/>
              </a:rPr>
              <a:t>Kogi</a:t>
            </a:r>
            <a:r>
              <a:rPr lang="fr-FR" sz="1100" dirty="0">
                <a:latin typeface="Ubuntu-Light"/>
              </a:rPr>
              <a:t> </a:t>
            </a:r>
            <a:r>
              <a:rPr lang="fr-FR" sz="1100" dirty="0" err="1">
                <a:latin typeface="Ubuntu-Light"/>
              </a:rPr>
              <a:t>bune</a:t>
            </a:r>
            <a:r>
              <a:rPr lang="fr-FR" sz="1100" dirty="0">
                <a:latin typeface="Ubuntu-Light"/>
              </a:rPr>
              <a:t> : sésame noir-cerise</a:t>
            </a:r>
          </a:p>
          <a:p>
            <a:r>
              <a:rPr lang="fr-FR" sz="1100" dirty="0">
                <a:latin typeface="Ubuntu-Light"/>
              </a:rPr>
              <a:t>Bonbon prune au saké-noisette</a:t>
            </a:r>
          </a:p>
          <a:p>
            <a:r>
              <a:rPr lang="fr-FR" sz="1100" dirty="0">
                <a:latin typeface="Ubuntu-Light"/>
              </a:rPr>
              <a:t>Le </a:t>
            </a:r>
            <a:r>
              <a:rPr lang="fr-FR" sz="1100" dirty="0" err="1">
                <a:latin typeface="Ubuntu-Light"/>
              </a:rPr>
              <a:t>Nansei</a:t>
            </a:r>
            <a:r>
              <a:rPr lang="fr-FR" sz="1100" dirty="0">
                <a:latin typeface="Ubuntu-Light"/>
              </a:rPr>
              <a:t> : riz au lait-mûre</a:t>
            </a:r>
          </a:p>
          <a:p>
            <a:r>
              <a:rPr lang="fr-FR" sz="1100" b="1" dirty="0">
                <a:latin typeface="Ubuntu-Medium"/>
              </a:rPr>
              <a:t>Plateau de créations gourmandes </a:t>
            </a:r>
            <a:r>
              <a:rPr lang="fr-FR" sz="1100" b="1" dirty="0" err="1">
                <a:latin typeface="Ubuntu-Medium"/>
              </a:rPr>
              <a:t>Ayamé</a:t>
            </a:r>
            <a:endParaRPr lang="fr-FR" sz="1100" b="1" dirty="0">
              <a:latin typeface="Ubuntu-Medium"/>
            </a:endParaRPr>
          </a:p>
          <a:p>
            <a:r>
              <a:rPr lang="fr-FR" sz="1100" dirty="0">
                <a:latin typeface="Ubuntu-Light"/>
              </a:rPr>
              <a:t>Bonbon </a:t>
            </a:r>
            <a:r>
              <a:rPr lang="fr-FR" sz="1100" dirty="0" err="1">
                <a:latin typeface="Ubuntu-Light"/>
              </a:rPr>
              <a:t>sudachi</a:t>
            </a:r>
            <a:r>
              <a:rPr lang="fr-FR" sz="1100" dirty="0">
                <a:latin typeface="Ubuntu-Light"/>
              </a:rPr>
              <a:t>-praliné-framboise</a:t>
            </a:r>
          </a:p>
          <a:p>
            <a:r>
              <a:rPr lang="fr-FR" sz="1100" dirty="0">
                <a:latin typeface="Ubuntu-Light"/>
              </a:rPr>
              <a:t>Mini-cheesecake thé vert-myrtille</a:t>
            </a:r>
          </a:p>
          <a:p>
            <a:r>
              <a:rPr lang="fr-FR" sz="1100" dirty="0">
                <a:latin typeface="Ubuntu-Light"/>
              </a:rPr>
              <a:t>Azuki framboise-passion</a:t>
            </a:r>
          </a:p>
          <a:p>
            <a:r>
              <a:rPr lang="fr-FR" sz="1100" dirty="0">
                <a:latin typeface="Ubuntu-Light"/>
              </a:rPr>
              <a:t>Bonbon fraise-wasabi-pistache</a:t>
            </a:r>
          </a:p>
          <a:p>
            <a:endParaRPr lang="fr-FR" sz="1100" dirty="0">
              <a:latin typeface="Ubuntu-Light"/>
            </a:endParaRPr>
          </a:p>
          <a:p>
            <a:pPr algn="just"/>
            <a:r>
              <a:rPr lang="fr-FR" sz="800" i="1" dirty="0">
                <a:latin typeface="Ubuntu"/>
              </a:rPr>
              <a:t>Assaisonnements : sauce soja, gingembre et wasabi</a:t>
            </a:r>
          </a:p>
        </p:txBody>
      </p:sp>
      <p:sp>
        <p:nvSpPr>
          <p:cNvPr id="37" name="Rectangle 36">
            <a:extLst>
              <a:ext uri="{FF2B5EF4-FFF2-40B4-BE49-F238E27FC236}">
                <a16:creationId xmlns:a16="http://schemas.microsoft.com/office/drawing/2014/main" id="{C1836372-05AB-4E73-97EB-A42B247E9262}"/>
              </a:ext>
            </a:extLst>
          </p:cNvPr>
          <p:cNvSpPr/>
          <p:nvPr/>
        </p:nvSpPr>
        <p:spPr>
          <a:xfrm>
            <a:off x="815245" y="6220226"/>
            <a:ext cx="1481906" cy="261610"/>
          </a:xfrm>
          <a:prstGeom prst="rect">
            <a:avLst/>
          </a:prstGeom>
        </p:spPr>
        <p:txBody>
          <a:bodyPr wrap="square">
            <a:spAutoFit/>
          </a:bodyPr>
          <a:lstStyle/>
          <a:p>
            <a:r>
              <a:rPr lang="fr-FR" sz="1100" dirty="0">
                <a:solidFill>
                  <a:srgbClr val="000000"/>
                </a:solidFill>
                <a:latin typeface="Ubuntu"/>
              </a:rPr>
              <a:t>253,00€ht </a:t>
            </a:r>
            <a:r>
              <a:rPr lang="fr-FR" sz="1100" dirty="0">
                <a:solidFill>
                  <a:srgbClr val="7D858F"/>
                </a:solidFill>
                <a:latin typeface="Ubuntu"/>
              </a:rPr>
              <a:t>278,30€TTC</a:t>
            </a:r>
            <a:endParaRPr lang="fr-FR" dirty="0"/>
          </a:p>
        </p:txBody>
      </p:sp>
      <p:pic>
        <p:nvPicPr>
          <p:cNvPr id="20" name="Image 19">
            <a:extLst>
              <a:ext uri="{FF2B5EF4-FFF2-40B4-BE49-F238E27FC236}">
                <a16:creationId xmlns:a16="http://schemas.microsoft.com/office/drawing/2014/main" id="{0581DACF-B679-4AAF-8526-6F259C292322}"/>
              </a:ext>
            </a:extLst>
          </p:cNvPr>
          <p:cNvPicPr>
            <a:picLocks noChangeAspect="1"/>
          </p:cNvPicPr>
          <p:nvPr/>
        </p:nvPicPr>
        <p:blipFill>
          <a:blip r:embed="rId6"/>
          <a:stretch>
            <a:fillRect/>
          </a:stretch>
        </p:blipFill>
        <p:spPr>
          <a:xfrm>
            <a:off x="9388734" y="2996"/>
            <a:ext cx="517265" cy="527407"/>
          </a:xfrm>
          <a:prstGeom prst="rect">
            <a:avLst/>
          </a:prstGeom>
        </p:spPr>
      </p:pic>
    </p:spTree>
    <p:extLst>
      <p:ext uri="{BB962C8B-B14F-4D97-AF65-F5344CB8AC3E}">
        <p14:creationId xmlns:p14="http://schemas.microsoft.com/office/powerpoint/2010/main" val="126293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offres cocktails salés</a:t>
            </a:r>
            <a:endParaRPr lang="fr-FR" sz="1600" dirty="0">
              <a:latin typeface="Ubuntu"/>
            </a:endParaRPr>
          </a:p>
        </p:txBody>
      </p:sp>
      <p:sp>
        <p:nvSpPr>
          <p:cNvPr id="19" name="Rectangle 18"/>
          <p:cNvSpPr/>
          <p:nvPr/>
        </p:nvSpPr>
        <p:spPr>
          <a:xfrm>
            <a:off x="325430" y="2772892"/>
            <a:ext cx="3243040" cy="1846659"/>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Les Délices du Sud </a:t>
            </a:r>
            <a:r>
              <a:rPr lang="fr-FR" sz="1100" b="1" dirty="0">
                <a:solidFill>
                  <a:srgbClr val="8D605E"/>
                </a:solidFill>
                <a:latin typeface="Footlight MT Light" panose="0204060206030A020304" pitchFamily="18" charset="0"/>
              </a:rPr>
              <a:t>(36 pièces)</a:t>
            </a:r>
          </a:p>
          <a:p>
            <a:pPr algn="just"/>
            <a:endParaRPr lang="fr-FR" sz="1100" b="1" dirty="0">
              <a:solidFill>
                <a:srgbClr val="8D605E"/>
              </a:solidFill>
              <a:latin typeface="Footlight MT Light" panose="0204060206030A020304" pitchFamily="18" charset="0"/>
            </a:endParaRPr>
          </a:p>
          <a:p>
            <a:pPr algn="just"/>
            <a:r>
              <a:rPr lang="fr-FR" sz="1100" b="1" dirty="0">
                <a:solidFill>
                  <a:srgbClr val="000000"/>
                </a:solidFill>
                <a:latin typeface="Ubuntu"/>
              </a:rPr>
              <a:t>Plateau de brochettes d’artichaut à l’huile</a:t>
            </a:r>
          </a:p>
          <a:p>
            <a:pPr algn="just"/>
            <a:r>
              <a:rPr lang="fr-FR" sz="1100" dirty="0">
                <a:solidFill>
                  <a:srgbClr val="000000"/>
                </a:solidFill>
                <a:latin typeface="Ubuntu"/>
              </a:rPr>
              <a:t>Brochette d’artichaut, roulade de </a:t>
            </a:r>
            <a:r>
              <a:rPr lang="fr-FR" sz="1100" dirty="0" err="1">
                <a:solidFill>
                  <a:srgbClr val="000000"/>
                </a:solidFill>
                <a:latin typeface="Ubuntu"/>
              </a:rPr>
              <a:t>bresaola</a:t>
            </a:r>
            <a:endParaRPr lang="fr-FR" sz="1100" dirty="0">
              <a:solidFill>
                <a:srgbClr val="000000"/>
              </a:solidFill>
              <a:latin typeface="Ubuntu"/>
            </a:endParaRPr>
          </a:p>
          <a:p>
            <a:pPr algn="just"/>
            <a:r>
              <a:rPr lang="fr-FR" sz="1100" dirty="0">
                <a:solidFill>
                  <a:srgbClr val="000000"/>
                </a:solidFill>
                <a:latin typeface="Ubuntu"/>
              </a:rPr>
              <a:t>Brochette d’artichaut, tomate glacée au balsamique</a:t>
            </a:r>
          </a:p>
          <a:p>
            <a:pPr algn="just"/>
            <a:r>
              <a:rPr lang="fr-FR" sz="1100" dirty="0">
                <a:solidFill>
                  <a:srgbClr val="000000"/>
                </a:solidFill>
                <a:latin typeface="Ubuntu"/>
              </a:rPr>
              <a:t>Brochettes d’artichaut, foie gras de canard </a:t>
            </a:r>
          </a:p>
          <a:p>
            <a:pPr algn="just"/>
            <a:r>
              <a:rPr lang="fr-FR" sz="1100" dirty="0">
                <a:solidFill>
                  <a:srgbClr val="000000"/>
                </a:solidFill>
                <a:latin typeface="Ubuntu"/>
              </a:rPr>
              <a:t>Et poudre de pain d’épices</a:t>
            </a:r>
          </a:p>
          <a:p>
            <a:pPr algn="just"/>
            <a:endParaRPr lang="fr-FR" sz="1100" dirty="0">
              <a:solidFill>
                <a:srgbClr val="000000"/>
              </a:solidFill>
              <a:latin typeface="Ubuntu"/>
            </a:endParaRPr>
          </a:p>
          <a:p>
            <a:r>
              <a:rPr lang="fr-FR" sz="1100" b="1" dirty="0">
                <a:latin typeface="Ubuntu-Medium"/>
              </a:rPr>
              <a:t>Plateau de cupcakes salés</a:t>
            </a:r>
          </a:p>
          <a:p>
            <a:r>
              <a:rPr lang="fr-FR" sz="1100" dirty="0">
                <a:latin typeface="Ubuntu-Light"/>
              </a:rPr>
              <a:t>Cupcake au saumon fumé, aneth et </a:t>
            </a:r>
            <a:r>
              <a:rPr lang="fr-FR" sz="1100" dirty="0" err="1">
                <a:latin typeface="Ubuntu-Light"/>
              </a:rPr>
              <a:t>oeufs</a:t>
            </a:r>
            <a:r>
              <a:rPr lang="fr-FR" sz="1100" dirty="0">
                <a:latin typeface="Ubuntu-Light"/>
              </a:rPr>
              <a:t> de poisson</a:t>
            </a:r>
          </a:p>
          <a:p>
            <a:r>
              <a:rPr lang="fr-FR" sz="1100" dirty="0">
                <a:latin typeface="Ubuntu-Light"/>
              </a:rPr>
              <a:t>Cupcake au pesto de roquette et goutte de poivron</a:t>
            </a:r>
            <a:endParaRPr lang="fr-FR" sz="1100" dirty="0">
              <a:solidFill>
                <a:srgbClr val="000000"/>
              </a:solidFill>
              <a:latin typeface="Ubuntu"/>
            </a:endParaRPr>
          </a:p>
        </p:txBody>
      </p:sp>
      <p:sp>
        <p:nvSpPr>
          <p:cNvPr id="21" name="Rectangle 20"/>
          <p:cNvSpPr/>
          <p:nvPr/>
        </p:nvSpPr>
        <p:spPr>
          <a:xfrm>
            <a:off x="3671386" y="2780587"/>
            <a:ext cx="2790006" cy="2000547"/>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Le Terroir </a:t>
            </a:r>
            <a:r>
              <a:rPr lang="fr-FR" sz="1100" b="1" dirty="0">
                <a:solidFill>
                  <a:srgbClr val="8D605E"/>
                </a:solidFill>
                <a:latin typeface="Footlight MT Light" panose="0204060206030A020304" pitchFamily="18" charset="0"/>
              </a:rPr>
              <a:t>(33 pièces)</a:t>
            </a:r>
          </a:p>
          <a:p>
            <a:pPr algn="just"/>
            <a:endParaRPr lang="fr-FR" sz="1100" b="1" dirty="0">
              <a:solidFill>
                <a:srgbClr val="8D605E"/>
              </a:solidFill>
              <a:latin typeface="Footlight MT Light" panose="0204060206030A020304" pitchFamily="18" charset="0"/>
            </a:endParaRPr>
          </a:p>
          <a:p>
            <a:r>
              <a:rPr lang="fr-FR" sz="1100" b="1" dirty="0">
                <a:latin typeface="Ubuntu-Medium"/>
              </a:rPr>
              <a:t>Plateau de pannequets</a:t>
            </a:r>
          </a:p>
          <a:p>
            <a:r>
              <a:rPr lang="sv-SE" sz="1100" dirty="0">
                <a:latin typeface="Ubuntu-Light"/>
              </a:rPr>
              <a:t>Pannequet de daurade en tartare</a:t>
            </a:r>
          </a:p>
          <a:p>
            <a:r>
              <a:rPr lang="fr-FR" sz="1100" dirty="0">
                <a:latin typeface="Ubuntu-Light"/>
              </a:rPr>
              <a:t>Pannequet de saumon en tartare</a:t>
            </a:r>
          </a:p>
          <a:p>
            <a:r>
              <a:rPr lang="sv-SE" sz="1100" dirty="0">
                <a:latin typeface="Ubuntu-Light"/>
              </a:rPr>
              <a:t>Pannequet de thon en tartare</a:t>
            </a:r>
          </a:p>
          <a:p>
            <a:endParaRPr lang="sv-SE" sz="1100" b="1" dirty="0">
              <a:latin typeface="Ubuntu-Light"/>
            </a:endParaRPr>
          </a:p>
          <a:p>
            <a:endParaRPr lang="sv-SE" sz="1100" b="1" dirty="0">
              <a:latin typeface="Ubuntu-Light"/>
            </a:endParaRPr>
          </a:p>
          <a:p>
            <a:r>
              <a:rPr lang="fr-FR" sz="1100" b="1" dirty="0">
                <a:latin typeface="Ubuntu-Medium"/>
              </a:rPr>
              <a:t>Plateau d’échiquiers</a:t>
            </a:r>
          </a:p>
          <a:p>
            <a:r>
              <a:rPr lang="fr-FR" sz="1100" dirty="0" err="1">
                <a:latin typeface="Ubuntu-Light"/>
              </a:rPr>
              <a:t>Echiquier</a:t>
            </a:r>
            <a:r>
              <a:rPr lang="fr-FR" sz="1100" dirty="0">
                <a:latin typeface="Ubuntu-Light"/>
              </a:rPr>
              <a:t> comté et pâte de haricot rouge</a:t>
            </a:r>
          </a:p>
          <a:p>
            <a:r>
              <a:rPr lang="fr-FR" sz="1100" dirty="0" err="1">
                <a:latin typeface="Ubuntu-Light"/>
              </a:rPr>
              <a:t>Echiquier</a:t>
            </a:r>
            <a:r>
              <a:rPr lang="fr-FR" sz="1100" dirty="0">
                <a:latin typeface="Ubuntu-Light"/>
              </a:rPr>
              <a:t> foie gras de canard et pain d’épices</a:t>
            </a:r>
          </a:p>
          <a:p>
            <a:r>
              <a:rPr lang="fr-FR" sz="1100" dirty="0" err="1">
                <a:latin typeface="Ubuntu-Light"/>
              </a:rPr>
              <a:t>Echiquier</a:t>
            </a:r>
            <a:r>
              <a:rPr lang="fr-FR" sz="1100" dirty="0">
                <a:latin typeface="Ubuntu-Light"/>
              </a:rPr>
              <a:t> mimolette et dé de volaille</a:t>
            </a:r>
            <a:endParaRPr lang="fr-FR" sz="1100" b="1" dirty="0">
              <a:latin typeface="Ubuntu"/>
            </a:endParaRPr>
          </a:p>
        </p:txBody>
      </p:sp>
      <p:sp>
        <p:nvSpPr>
          <p:cNvPr id="29" name="Rectangle 28"/>
          <p:cNvSpPr/>
          <p:nvPr/>
        </p:nvSpPr>
        <p:spPr>
          <a:xfrm>
            <a:off x="462464" y="5525211"/>
            <a:ext cx="2112010" cy="261610"/>
          </a:xfrm>
          <a:prstGeom prst="rect">
            <a:avLst/>
          </a:prstGeom>
        </p:spPr>
        <p:txBody>
          <a:bodyPr wrap="square">
            <a:spAutoFit/>
          </a:bodyPr>
          <a:lstStyle/>
          <a:p>
            <a:r>
              <a:rPr lang="fr-FR" sz="1100" dirty="0">
                <a:solidFill>
                  <a:srgbClr val="000000"/>
                </a:solidFill>
                <a:latin typeface="Ubuntu"/>
              </a:rPr>
              <a:t>62,00€ht </a:t>
            </a:r>
            <a:r>
              <a:rPr lang="fr-FR" sz="1100" dirty="0">
                <a:solidFill>
                  <a:srgbClr val="7D858F"/>
                </a:solidFill>
                <a:latin typeface="Ubuntu"/>
              </a:rPr>
              <a:t>68,20€TTC</a:t>
            </a:r>
          </a:p>
        </p:txBody>
      </p:sp>
      <p:sp>
        <p:nvSpPr>
          <p:cNvPr id="30" name="Rectangle 29"/>
          <p:cNvSpPr/>
          <p:nvPr/>
        </p:nvSpPr>
        <p:spPr>
          <a:xfrm>
            <a:off x="3667576" y="5525211"/>
            <a:ext cx="1700714" cy="261610"/>
          </a:xfrm>
          <a:prstGeom prst="rect">
            <a:avLst/>
          </a:prstGeom>
        </p:spPr>
        <p:txBody>
          <a:bodyPr wrap="square">
            <a:spAutoFit/>
          </a:bodyPr>
          <a:lstStyle/>
          <a:p>
            <a:r>
              <a:rPr lang="fr-FR" sz="1100" dirty="0">
                <a:solidFill>
                  <a:srgbClr val="000000"/>
                </a:solidFill>
                <a:latin typeface="Ubuntu"/>
              </a:rPr>
              <a:t>73,00€ht </a:t>
            </a:r>
            <a:r>
              <a:rPr lang="fr-FR" sz="1100" dirty="0">
                <a:solidFill>
                  <a:srgbClr val="7D858F"/>
                </a:solidFill>
                <a:latin typeface="Ubuntu"/>
              </a:rPr>
              <a:t>80,30€TTC</a:t>
            </a:r>
            <a:endParaRPr lang="fr-FR" dirty="0"/>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400" b="1" dirty="0">
                <a:latin typeface="Ubuntu"/>
              </a:rPr>
              <a:t>COCKTAILS LUNCH</a:t>
            </a:r>
          </a:p>
        </p:txBody>
      </p:sp>
      <p:pic>
        <p:nvPicPr>
          <p:cNvPr id="34" name="Image 33">
            <a:extLst>
              <a:ext uri="{FF2B5EF4-FFF2-40B4-BE49-F238E27FC236}">
                <a16:creationId xmlns:a16="http://schemas.microsoft.com/office/drawing/2014/main" id="{2A1ABD45-884D-4CCE-97E8-8AAB0656AB72}"/>
              </a:ext>
            </a:extLst>
          </p:cNvPr>
          <p:cNvPicPr>
            <a:picLocks noChangeAspect="1"/>
          </p:cNvPicPr>
          <p:nvPr/>
        </p:nvPicPr>
        <p:blipFill>
          <a:blip r:embed="rId2"/>
          <a:stretch>
            <a:fillRect/>
          </a:stretch>
        </p:blipFill>
        <p:spPr>
          <a:xfrm>
            <a:off x="9400251" y="-20684"/>
            <a:ext cx="517265" cy="527407"/>
          </a:xfrm>
          <a:prstGeom prst="rect">
            <a:avLst/>
          </a:prstGeom>
        </p:spPr>
      </p:pic>
      <p:pic>
        <p:nvPicPr>
          <p:cNvPr id="4" name="Image 3">
            <a:extLst>
              <a:ext uri="{FF2B5EF4-FFF2-40B4-BE49-F238E27FC236}">
                <a16:creationId xmlns:a16="http://schemas.microsoft.com/office/drawing/2014/main" id="{310707DF-7495-4525-8565-89066ABCD7E6}"/>
              </a:ext>
            </a:extLst>
          </p:cNvPr>
          <p:cNvPicPr>
            <a:picLocks noChangeAspect="1"/>
          </p:cNvPicPr>
          <p:nvPr/>
        </p:nvPicPr>
        <p:blipFill>
          <a:blip r:embed="rId3"/>
          <a:stretch>
            <a:fillRect/>
          </a:stretch>
        </p:blipFill>
        <p:spPr>
          <a:xfrm>
            <a:off x="325430" y="506723"/>
            <a:ext cx="2696035" cy="1800000"/>
          </a:xfrm>
          <a:prstGeom prst="rect">
            <a:avLst/>
          </a:prstGeom>
        </p:spPr>
      </p:pic>
      <p:pic>
        <p:nvPicPr>
          <p:cNvPr id="7" name="Image 6">
            <a:extLst>
              <a:ext uri="{FF2B5EF4-FFF2-40B4-BE49-F238E27FC236}">
                <a16:creationId xmlns:a16="http://schemas.microsoft.com/office/drawing/2014/main" id="{D82AF341-5B2B-415D-BADF-9095121A5AFF}"/>
              </a:ext>
            </a:extLst>
          </p:cNvPr>
          <p:cNvPicPr>
            <a:picLocks noChangeAspect="1"/>
          </p:cNvPicPr>
          <p:nvPr/>
        </p:nvPicPr>
        <p:blipFill>
          <a:blip r:embed="rId4"/>
          <a:stretch>
            <a:fillRect/>
          </a:stretch>
        </p:blipFill>
        <p:spPr>
          <a:xfrm>
            <a:off x="3568470" y="506723"/>
            <a:ext cx="2696035" cy="1800000"/>
          </a:xfrm>
          <a:prstGeom prst="rect">
            <a:avLst/>
          </a:prstGeom>
        </p:spPr>
      </p:pic>
      <p:pic>
        <p:nvPicPr>
          <p:cNvPr id="31" name="Image 30">
            <a:extLst>
              <a:ext uri="{FF2B5EF4-FFF2-40B4-BE49-F238E27FC236}">
                <a16:creationId xmlns:a16="http://schemas.microsoft.com/office/drawing/2014/main" id="{BA6612FC-C527-4E65-835E-58E9D227E3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1510" y="506723"/>
            <a:ext cx="2696035" cy="1800000"/>
          </a:xfrm>
          <a:prstGeom prst="rect">
            <a:avLst/>
          </a:prstGeom>
        </p:spPr>
      </p:pic>
      <p:sp>
        <p:nvSpPr>
          <p:cNvPr id="35" name="Rectangle 34">
            <a:extLst>
              <a:ext uri="{FF2B5EF4-FFF2-40B4-BE49-F238E27FC236}">
                <a16:creationId xmlns:a16="http://schemas.microsoft.com/office/drawing/2014/main" id="{D2455C4F-43BD-456A-9385-5F4B2A5FBFDD}"/>
              </a:ext>
            </a:extLst>
          </p:cNvPr>
          <p:cNvSpPr/>
          <p:nvPr/>
        </p:nvSpPr>
        <p:spPr>
          <a:xfrm>
            <a:off x="6868878" y="2791779"/>
            <a:ext cx="2790006" cy="2224385"/>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Les saveurs salées </a:t>
            </a:r>
          </a:p>
          <a:p>
            <a:pPr algn="just"/>
            <a:r>
              <a:rPr lang="fr-FR" sz="1600" b="1" dirty="0">
                <a:solidFill>
                  <a:srgbClr val="8D605E"/>
                </a:solidFill>
                <a:latin typeface="Footlight MT Light" panose="0204060206030A020304" pitchFamily="18" charset="0"/>
              </a:rPr>
              <a:t>du Liban </a:t>
            </a:r>
            <a:r>
              <a:rPr lang="fr-FR" sz="1100" b="1" dirty="0">
                <a:solidFill>
                  <a:srgbClr val="8D605E"/>
                </a:solidFill>
                <a:latin typeface="Footlight MT Light" panose="0204060206030A020304" pitchFamily="18" charset="0"/>
              </a:rPr>
              <a:t>(40 pièces)</a:t>
            </a:r>
          </a:p>
          <a:p>
            <a:pPr algn="just"/>
            <a:endParaRPr lang="fr-FR" sz="1100" dirty="0">
              <a:solidFill>
                <a:srgbClr val="000000"/>
              </a:solidFill>
              <a:latin typeface="Ubuntu"/>
            </a:endParaRPr>
          </a:p>
          <a:p>
            <a:pPr algn="just"/>
            <a:r>
              <a:rPr lang="fr-FR" sz="1100" b="1" dirty="0" err="1">
                <a:latin typeface="Ubuntu"/>
              </a:rPr>
              <a:t>Moujadarra</a:t>
            </a:r>
            <a:r>
              <a:rPr lang="fr-FR" sz="1100" b="1" dirty="0">
                <a:latin typeface="Ubuntu"/>
              </a:rPr>
              <a:t> : </a:t>
            </a:r>
            <a:r>
              <a:rPr lang="fr-FR" sz="1100" dirty="0">
                <a:latin typeface="Ubuntu"/>
              </a:rPr>
              <a:t>purée de lentilles aux saveurs</a:t>
            </a:r>
          </a:p>
          <a:p>
            <a:pPr algn="just"/>
            <a:r>
              <a:rPr lang="fr-FR" sz="1100" dirty="0">
                <a:latin typeface="Ubuntu"/>
              </a:rPr>
              <a:t>d’Orient, décorée d’oignon</a:t>
            </a:r>
          </a:p>
          <a:p>
            <a:pPr algn="just"/>
            <a:r>
              <a:rPr lang="fr-FR" sz="1100" b="1" dirty="0" err="1">
                <a:latin typeface="Ubuntu"/>
              </a:rPr>
              <a:t>Labné</a:t>
            </a:r>
            <a:r>
              <a:rPr lang="fr-FR" sz="1100" b="1" dirty="0">
                <a:latin typeface="Ubuntu"/>
              </a:rPr>
              <a:t> : </a:t>
            </a:r>
            <a:r>
              <a:rPr lang="fr-FR" sz="1100" dirty="0">
                <a:latin typeface="Ubuntu"/>
              </a:rPr>
              <a:t>yaourt au lait de vache, nature,</a:t>
            </a:r>
          </a:p>
          <a:p>
            <a:pPr algn="just"/>
            <a:r>
              <a:rPr lang="fr-FR" sz="1100" dirty="0">
                <a:latin typeface="Ubuntu"/>
              </a:rPr>
              <a:t>à l’ail ou au thym</a:t>
            </a:r>
          </a:p>
          <a:p>
            <a:pPr algn="just"/>
            <a:r>
              <a:rPr lang="fr-FR" sz="1100" b="1" dirty="0" err="1">
                <a:latin typeface="Ubuntu"/>
              </a:rPr>
              <a:t>Moutabal</a:t>
            </a:r>
            <a:r>
              <a:rPr lang="fr-FR" sz="1100" b="1" dirty="0">
                <a:latin typeface="Ubuntu"/>
              </a:rPr>
              <a:t> : </a:t>
            </a:r>
            <a:r>
              <a:rPr lang="fr-FR" sz="1100" dirty="0">
                <a:latin typeface="Ubuntu"/>
              </a:rPr>
              <a:t>purée d’aubergine à la crème</a:t>
            </a:r>
          </a:p>
          <a:p>
            <a:pPr algn="just"/>
            <a:r>
              <a:rPr lang="fr-FR" sz="1100" dirty="0">
                <a:latin typeface="Ubuntu"/>
              </a:rPr>
              <a:t>de sésame, citron et huile d’olive</a:t>
            </a:r>
          </a:p>
          <a:p>
            <a:pPr algn="just"/>
            <a:r>
              <a:rPr lang="fr-FR" sz="1100" b="1" dirty="0">
                <a:latin typeface="Ubuntu"/>
              </a:rPr>
              <a:t>Hommos : </a:t>
            </a:r>
            <a:r>
              <a:rPr lang="fr-FR" sz="1100" dirty="0">
                <a:latin typeface="Ubuntu"/>
              </a:rPr>
              <a:t>purée de pois chiche à la crème</a:t>
            </a:r>
          </a:p>
          <a:p>
            <a:pPr algn="just"/>
            <a:r>
              <a:rPr lang="fr-FR" sz="1100" dirty="0">
                <a:latin typeface="Ubuntu"/>
              </a:rPr>
              <a:t>de sésame, citron et huile</a:t>
            </a:r>
          </a:p>
          <a:p>
            <a:pPr algn="just"/>
            <a:r>
              <a:rPr lang="fr-FR" sz="1100" b="1" dirty="0" err="1">
                <a:latin typeface="Ubuntu"/>
              </a:rPr>
              <a:t>Samaké</a:t>
            </a:r>
            <a:r>
              <a:rPr lang="fr-FR" sz="1100" b="1" dirty="0">
                <a:latin typeface="Ubuntu"/>
              </a:rPr>
              <a:t> </a:t>
            </a:r>
            <a:r>
              <a:rPr lang="fr-FR" sz="1100" b="1" dirty="0" err="1">
                <a:latin typeface="Ubuntu"/>
              </a:rPr>
              <a:t>harré</a:t>
            </a:r>
            <a:r>
              <a:rPr lang="fr-FR" sz="1100" b="1" dirty="0">
                <a:latin typeface="Ubuntu"/>
              </a:rPr>
              <a:t> : </a:t>
            </a:r>
            <a:r>
              <a:rPr lang="fr-FR" sz="1100" dirty="0">
                <a:latin typeface="Ubuntu"/>
              </a:rPr>
              <a:t>ratatouille de légumes -</a:t>
            </a:r>
          </a:p>
          <a:p>
            <a:pPr algn="just"/>
            <a:r>
              <a:rPr lang="fr-FR" sz="1100" dirty="0">
                <a:latin typeface="Ubuntu"/>
              </a:rPr>
              <a:t>poivron, coriandre, ail, oignon et tomate</a:t>
            </a:r>
          </a:p>
        </p:txBody>
      </p:sp>
      <p:sp>
        <p:nvSpPr>
          <p:cNvPr id="37" name="Rectangle 36">
            <a:extLst>
              <a:ext uri="{FF2B5EF4-FFF2-40B4-BE49-F238E27FC236}">
                <a16:creationId xmlns:a16="http://schemas.microsoft.com/office/drawing/2014/main" id="{6D6F89FA-50D7-475A-A9CE-D92C37DC116C}"/>
              </a:ext>
            </a:extLst>
          </p:cNvPr>
          <p:cNvSpPr/>
          <p:nvPr/>
        </p:nvSpPr>
        <p:spPr>
          <a:xfrm>
            <a:off x="6868878" y="5565410"/>
            <a:ext cx="1598746" cy="261610"/>
          </a:xfrm>
          <a:prstGeom prst="rect">
            <a:avLst/>
          </a:prstGeom>
        </p:spPr>
        <p:txBody>
          <a:bodyPr wrap="square">
            <a:spAutoFit/>
          </a:bodyPr>
          <a:lstStyle/>
          <a:p>
            <a:r>
              <a:rPr lang="fr-FR" sz="1100" dirty="0">
                <a:solidFill>
                  <a:srgbClr val="000000"/>
                </a:solidFill>
                <a:latin typeface="Ubuntu"/>
              </a:rPr>
              <a:t>56€ht </a:t>
            </a:r>
            <a:r>
              <a:rPr lang="fr-FR" sz="1100" dirty="0">
                <a:solidFill>
                  <a:srgbClr val="7D858F"/>
                </a:solidFill>
                <a:latin typeface="Ubuntu"/>
              </a:rPr>
              <a:t>61,60€TTC</a:t>
            </a:r>
            <a:endParaRPr lang="fr-FR" dirty="0"/>
          </a:p>
        </p:txBody>
      </p:sp>
      <p:pic>
        <p:nvPicPr>
          <p:cNvPr id="38" name="Image 37">
            <a:extLst>
              <a:ext uri="{FF2B5EF4-FFF2-40B4-BE49-F238E27FC236}">
                <a16:creationId xmlns:a16="http://schemas.microsoft.com/office/drawing/2014/main" id="{4091423D-880C-4041-AAD7-1A42E413A642}"/>
              </a:ext>
            </a:extLst>
          </p:cNvPr>
          <p:cNvPicPr>
            <a:picLocks noChangeAspect="1"/>
          </p:cNvPicPr>
          <p:nvPr/>
        </p:nvPicPr>
        <p:blipFill>
          <a:blip r:embed="rId6"/>
          <a:stretch>
            <a:fillRect/>
          </a:stretch>
        </p:blipFill>
        <p:spPr>
          <a:xfrm>
            <a:off x="8708640" y="2647835"/>
            <a:ext cx="661104" cy="380537"/>
          </a:xfrm>
          <a:prstGeom prst="rect">
            <a:avLst/>
          </a:prstGeom>
        </p:spPr>
      </p:pic>
    </p:spTree>
    <p:extLst>
      <p:ext uri="{BB962C8B-B14F-4D97-AF65-F5344CB8AC3E}">
        <p14:creationId xmlns:p14="http://schemas.microsoft.com/office/powerpoint/2010/main" val="381200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555D"/>
        </a:soli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7CCD0D6-8EC5-42A1-B360-3E9EC3ADF354}"/>
              </a:ext>
            </a:extLst>
          </p:cNvPr>
          <p:cNvPicPr>
            <a:picLocks noChangeAspect="1"/>
          </p:cNvPicPr>
          <p:nvPr/>
        </p:nvPicPr>
        <p:blipFill rotWithShape="1">
          <a:blip r:embed="rId2"/>
          <a:srcRect t="69956" r="2428" b="575"/>
          <a:stretch/>
        </p:blipFill>
        <p:spPr>
          <a:xfrm>
            <a:off x="5135270" y="3876095"/>
            <a:ext cx="4697983" cy="2881586"/>
          </a:xfrm>
          <a:prstGeom prst="rect">
            <a:avLst/>
          </a:prstGeom>
        </p:spPr>
      </p:pic>
      <p:sp>
        <p:nvSpPr>
          <p:cNvPr id="17" name="Rectangle 16">
            <a:extLst>
              <a:ext uri="{FF2B5EF4-FFF2-40B4-BE49-F238E27FC236}">
                <a16:creationId xmlns:a16="http://schemas.microsoft.com/office/drawing/2014/main" id="{038ED85C-6096-42C7-9972-F3C6DDC0B2ED}"/>
              </a:ext>
            </a:extLst>
          </p:cNvPr>
          <p:cNvSpPr/>
          <p:nvPr/>
        </p:nvSpPr>
        <p:spPr>
          <a:xfrm>
            <a:off x="4953000" y="156823"/>
            <a:ext cx="775238" cy="4955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267629" y="143571"/>
            <a:ext cx="4326673" cy="2185214"/>
          </a:xfrm>
          <a:prstGeom prst="rect">
            <a:avLst/>
          </a:prstGeom>
          <a:solidFill>
            <a:srgbClr val="F0555D"/>
          </a:solidFill>
          <a:ln>
            <a:solidFill>
              <a:srgbClr val="F0555D"/>
            </a:solidFill>
          </a:ln>
        </p:spPr>
        <p:txBody>
          <a:bodyPr wrap="square" rtlCol="0">
            <a:spAutoFit/>
          </a:bodyPr>
          <a:lstStyle/>
          <a:p>
            <a:r>
              <a:rPr lang="fr-FR" b="1" dirty="0">
                <a:solidFill>
                  <a:schemeClr val="bg1"/>
                </a:solidFill>
                <a:latin typeface="Footlight MT Light" panose="0204060206030A020304" pitchFamily="18" charset="0"/>
              </a:rPr>
              <a:t>INFOS PRATIQUES</a:t>
            </a:r>
          </a:p>
          <a:p>
            <a:endParaRPr lang="fr-FR" sz="800" dirty="0">
              <a:solidFill>
                <a:srgbClr val="DED6CD"/>
              </a:solidFill>
              <a:latin typeface="Maiandra GD" panose="020E0502030308020204" pitchFamily="34" charset="0"/>
            </a:endParaRPr>
          </a:p>
          <a:p>
            <a:r>
              <a:rPr lang="fr-FR" sz="1100" b="1" dirty="0">
                <a:solidFill>
                  <a:srgbClr val="FFFFFF"/>
                </a:solidFill>
                <a:latin typeface="Ubuntu"/>
                <a:cs typeface="Calibri Light" panose="020F0302020204030204" pitchFamily="34" charset="0"/>
              </a:rPr>
              <a:t>Nos téléconseillères à votre écoute :</a:t>
            </a:r>
          </a:p>
          <a:p>
            <a:r>
              <a:rPr lang="fr-FR" sz="1100" dirty="0">
                <a:solidFill>
                  <a:srgbClr val="FFFFFF"/>
                </a:solidFill>
                <a:latin typeface="Ubuntu"/>
                <a:cs typeface="Calibri Light" panose="020F0302020204030204" pitchFamily="34" charset="0"/>
              </a:rPr>
              <a:t>Du lundi au vendredi de 8 h à 17 h 30</a:t>
            </a:r>
          </a:p>
          <a:p>
            <a:r>
              <a:rPr lang="fr-FR" sz="1100" dirty="0">
                <a:solidFill>
                  <a:srgbClr val="FFFFFF"/>
                </a:solidFill>
                <a:latin typeface="Ubuntu"/>
                <a:cs typeface="Calibri Light" panose="020F0302020204030204" pitchFamily="34" charset="0"/>
              </a:rPr>
              <a:t>Le jour même de votre livraison jusqu’à 11 h</a:t>
            </a:r>
          </a:p>
          <a:p>
            <a:r>
              <a:rPr lang="fr-FR" sz="1100" b="1" dirty="0">
                <a:solidFill>
                  <a:srgbClr val="FFFFFF"/>
                </a:solidFill>
                <a:latin typeface="Ubuntu"/>
                <a:cs typeface="Calibri Light" panose="020F0302020204030204" pitchFamily="34" charset="0"/>
              </a:rPr>
              <a:t>Tél. : 01 76 64 14 36</a:t>
            </a:r>
          </a:p>
          <a:p>
            <a:r>
              <a:rPr lang="fr-FR" sz="1100" b="1" dirty="0">
                <a:solidFill>
                  <a:srgbClr val="FFFFFF"/>
                </a:solidFill>
                <a:latin typeface="Ubuntu"/>
                <a:cs typeface="Calibri Light" panose="020F0302020204030204" pitchFamily="34" charset="0"/>
              </a:rPr>
              <a:t>Mail : </a:t>
            </a:r>
            <a:r>
              <a:rPr lang="fr-FR" sz="1100" dirty="0">
                <a:solidFill>
                  <a:srgbClr val="FFFFFF"/>
                </a:solidFill>
                <a:latin typeface="Ubuntu"/>
                <a:cs typeface="Calibri Light" panose="020F0302020204030204" pitchFamily="34" charset="0"/>
              </a:rPr>
              <a:t>plateauxrepas@laffiche.fr</a:t>
            </a:r>
          </a:p>
          <a:p>
            <a:endParaRPr lang="fr-FR" sz="1100" dirty="0">
              <a:solidFill>
                <a:srgbClr val="FFFFFF"/>
              </a:solidFill>
              <a:latin typeface="Ubuntu"/>
              <a:cs typeface="Calibri Light" panose="020F0302020204030204" pitchFamily="34" charset="0"/>
            </a:endParaRPr>
          </a:p>
          <a:p>
            <a:r>
              <a:rPr lang="fr-FR" sz="1100" b="1" dirty="0">
                <a:solidFill>
                  <a:srgbClr val="FFFFFF"/>
                </a:solidFill>
                <a:latin typeface="Ubuntu"/>
              </a:rPr>
              <a:t>SUR NOTRE SITE www.laffiche.fr</a:t>
            </a:r>
          </a:p>
          <a:p>
            <a:r>
              <a:rPr lang="fr-FR" sz="1100" dirty="0">
                <a:solidFill>
                  <a:srgbClr val="FFFFFF"/>
                </a:solidFill>
                <a:latin typeface="Ubuntu"/>
              </a:rPr>
              <a:t>&gt; Téléchargez la collection</a:t>
            </a:r>
          </a:p>
          <a:p>
            <a:r>
              <a:rPr lang="fr-FR" sz="1100" dirty="0">
                <a:solidFill>
                  <a:srgbClr val="FFFFFF"/>
                </a:solidFill>
                <a:latin typeface="Ubuntu"/>
              </a:rPr>
              <a:t>&gt; Créez votre compte</a:t>
            </a:r>
          </a:p>
          <a:p>
            <a:r>
              <a:rPr lang="fr-FR" sz="1100" dirty="0">
                <a:solidFill>
                  <a:srgbClr val="FFFFFF"/>
                </a:solidFill>
                <a:latin typeface="Ubuntu"/>
              </a:rPr>
              <a:t>&gt; Composez votre panier</a:t>
            </a:r>
            <a:endParaRPr lang="fr-FR" sz="1100" dirty="0"/>
          </a:p>
        </p:txBody>
      </p:sp>
      <p:sp>
        <p:nvSpPr>
          <p:cNvPr id="6" name="Rectangle 5"/>
          <p:cNvSpPr/>
          <p:nvPr/>
        </p:nvSpPr>
        <p:spPr>
          <a:xfrm>
            <a:off x="267628" y="2500235"/>
            <a:ext cx="4326673" cy="4231928"/>
          </a:xfrm>
          <a:prstGeom prst="rect">
            <a:avLst/>
          </a:prstGeom>
          <a:solidFill>
            <a:schemeClr val="bg1"/>
          </a:solidFill>
        </p:spPr>
        <p:txBody>
          <a:bodyPr wrap="square">
            <a:spAutoFit/>
          </a:bodyPr>
          <a:lstStyle/>
          <a:p>
            <a:pPr algn="just"/>
            <a:r>
              <a:rPr lang="fr-FR" sz="1100" b="1" dirty="0">
                <a:latin typeface="Ubuntu"/>
              </a:rPr>
              <a:t>LIVRAISONS</a:t>
            </a:r>
          </a:p>
          <a:p>
            <a:pPr algn="just"/>
            <a:endParaRPr lang="fr-FR" sz="800" b="1" dirty="0">
              <a:latin typeface="Ubuntu"/>
            </a:endParaRPr>
          </a:p>
          <a:p>
            <a:pPr algn="just"/>
            <a:r>
              <a:rPr lang="fr-FR" sz="1100" dirty="0">
                <a:latin typeface="Ubuntu"/>
              </a:rPr>
              <a:t>Nous vous livrons 7 jours sur 7</a:t>
            </a:r>
          </a:p>
          <a:p>
            <a:pPr algn="just"/>
            <a:r>
              <a:rPr lang="fr-FR" sz="1100" b="1" dirty="0">
                <a:latin typeface="Ubuntu"/>
              </a:rPr>
              <a:t>Pour les commandes passées avant 17 h 30 la veille (jours ouvrés)</a:t>
            </a:r>
          </a:p>
          <a:p>
            <a:pPr marL="171450" indent="-171450" algn="just">
              <a:buFont typeface="Arial" panose="020B0604020202020204" pitchFamily="34" charset="0"/>
              <a:buChar char="•"/>
            </a:pPr>
            <a:r>
              <a:rPr lang="fr-FR" sz="1100" dirty="0">
                <a:latin typeface="Ubuntu"/>
              </a:rPr>
              <a:t>Pour les petits déjeuners : </a:t>
            </a:r>
            <a:r>
              <a:rPr lang="pt-BR" sz="1100" dirty="0">
                <a:latin typeface="Ubuntu"/>
              </a:rPr>
              <a:t>de 7 h 30 à 8 h 30 ou de 8 h 30 à 9 h 30</a:t>
            </a:r>
          </a:p>
          <a:p>
            <a:pPr marL="171450" indent="-171450" algn="just">
              <a:buFont typeface="Arial" panose="020B0604020202020204" pitchFamily="34" charset="0"/>
              <a:buChar char="•"/>
            </a:pPr>
            <a:r>
              <a:rPr lang="fr-FR" sz="1100" dirty="0">
                <a:latin typeface="Ubuntu"/>
              </a:rPr>
              <a:t>Pour le déjeuner : de 10 h à 12 h</a:t>
            </a:r>
          </a:p>
          <a:p>
            <a:pPr marL="171450" indent="-171450" algn="just">
              <a:buFont typeface="Arial" panose="020B0604020202020204" pitchFamily="34" charset="0"/>
              <a:buChar char="•"/>
            </a:pPr>
            <a:r>
              <a:rPr lang="fr-FR" sz="1100" dirty="0">
                <a:latin typeface="Ubuntu"/>
              </a:rPr>
              <a:t>Pour le dîner : de 16 h à 17 h 30 </a:t>
            </a:r>
          </a:p>
          <a:p>
            <a:pPr marL="171450" indent="-171450" algn="just">
              <a:buFont typeface="Arial" panose="020B0604020202020204" pitchFamily="34" charset="0"/>
              <a:buChar char="•"/>
            </a:pPr>
            <a:r>
              <a:rPr lang="fr-FR" sz="1100" dirty="0">
                <a:latin typeface="Ubuntu"/>
              </a:rPr>
              <a:t>De 10 h à 13 h pour les sandwichs</a:t>
            </a:r>
          </a:p>
          <a:p>
            <a:pPr algn="just"/>
            <a:endParaRPr lang="fr-FR" sz="800" dirty="0">
              <a:latin typeface="Ubuntu"/>
            </a:endParaRPr>
          </a:p>
          <a:p>
            <a:pPr algn="just"/>
            <a:r>
              <a:rPr lang="fr-FR" sz="1100" b="1" dirty="0">
                <a:latin typeface="Ubuntu"/>
              </a:rPr>
              <a:t>Pour les commandes « dernière minute » passées avant 11 h le jour</a:t>
            </a:r>
          </a:p>
          <a:p>
            <a:pPr algn="just"/>
            <a:r>
              <a:rPr lang="fr-FR" sz="1100" b="1" dirty="0">
                <a:latin typeface="Ubuntu"/>
              </a:rPr>
              <a:t>même de votre livraison</a:t>
            </a:r>
          </a:p>
          <a:p>
            <a:pPr marL="171450" indent="-171450" algn="just">
              <a:buFont typeface="Arial" panose="020B0604020202020204" pitchFamily="34" charset="0"/>
              <a:buChar char="•"/>
            </a:pPr>
            <a:r>
              <a:rPr lang="pt-BR" sz="1100" dirty="0">
                <a:latin typeface="Ubuntu"/>
              </a:rPr>
              <a:t>De 12 h 30 à 14 h</a:t>
            </a:r>
          </a:p>
          <a:p>
            <a:pPr algn="just"/>
            <a:endParaRPr lang="pt-BR" sz="1100" dirty="0">
              <a:latin typeface="Ubuntu"/>
            </a:endParaRPr>
          </a:p>
          <a:p>
            <a:pPr algn="just"/>
            <a:r>
              <a:rPr lang="fr-FR" sz="1100" b="1" dirty="0">
                <a:latin typeface="Ubuntu"/>
              </a:rPr>
              <a:t>TARIFS</a:t>
            </a:r>
          </a:p>
          <a:p>
            <a:pPr marL="171450" indent="-171450" algn="just">
              <a:buFont typeface="Arial" panose="020B0604020202020204" pitchFamily="34" charset="0"/>
              <a:buChar char="•"/>
            </a:pPr>
            <a:r>
              <a:rPr lang="fr-FR" sz="1100" dirty="0">
                <a:latin typeface="Ubuntu"/>
              </a:rPr>
              <a:t>Paris du lundi au samedi : 24€HT</a:t>
            </a:r>
          </a:p>
          <a:p>
            <a:pPr marL="171450" indent="-171450" algn="just">
              <a:buFont typeface="Arial" panose="020B0604020202020204" pitchFamily="34" charset="0"/>
              <a:buChar char="•"/>
            </a:pPr>
            <a:r>
              <a:rPr lang="fr-FR" sz="1100" dirty="0">
                <a:latin typeface="Ubuntu"/>
              </a:rPr>
              <a:t>Paris les dimanches et jours fériés : 46€HT</a:t>
            </a:r>
          </a:p>
          <a:p>
            <a:pPr marL="171450" indent="-171450" algn="just">
              <a:buFont typeface="Arial" panose="020B0604020202020204" pitchFamily="34" charset="0"/>
              <a:buChar char="•"/>
            </a:pPr>
            <a:r>
              <a:rPr lang="fr-FR" sz="1100" dirty="0">
                <a:latin typeface="Ubuntu"/>
              </a:rPr>
              <a:t>Nous consulter pour les autres départements</a:t>
            </a:r>
          </a:p>
          <a:p>
            <a:pPr marL="171450" indent="-171450" algn="just">
              <a:buFont typeface="Arial" panose="020B0604020202020204" pitchFamily="34" charset="0"/>
              <a:buChar char="•"/>
            </a:pPr>
            <a:endParaRPr lang="fr-FR" sz="1100" dirty="0">
              <a:latin typeface="Ubuntu"/>
            </a:endParaRPr>
          </a:p>
          <a:p>
            <a:pPr algn="just"/>
            <a:r>
              <a:rPr lang="fr-FR" sz="1100" b="1" dirty="0">
                <a:latin typeface="Ubuntu"/>
              </a:rPr>
              <a:t>COMMANDES</a:t>
            </a:r>
          </a:p>
          <a:p>
            <a:pPr algn="just"/>
            <a:r>
              <a:rPr lang="fr-FR" sz="1100" dirty="0">
                <a:latin typeface="Ubuntu"/>
              </a:rPr>
              <a:t>• En semaine, pas de minimum de commande pour les plateaux-repas</a:t>
            </a:r>
          </a:p>
          <a:p>
            <a:pPr algn="just"/>
            <a:r>
              <a:rPr lang="fr-FR" sz="1100" dirty="0">
                <a:latin typeface="Ubuntu"/>
              </a:rPr>
              <a:t>et les coffrets sandwichs concernant les livraisons dans Paris et certaines villes des Hauts-de-Seine ; nous consulter pour les autres départements</a:t>
            </a:r>
          </a:p>
          <a:p>
            <a:pPr algn="just"/>
            <a:r>
              <a:rPr lang="fr-FR" sz="1100" dirty="0">
                <a:latin typeface="Ubuntu"/>
              </a:rPr>
              <a:t>• Les week-ends et jours fériés, prévoir 8 unités minimum pour les</a:t>
            </a:r>
          </a:p>
          <a:p>
            <a:pPr algn="just"/>
            <a:r>
              <a:rPr lang="fr-FR" sz="1100" dirty="0">
                <a:latin typeface="Ubuntu"/>
              </a:rPr>
              <a:t>livraisons</a:t>
            </a:r>
          </a:p>
          <a:p>
            <a:pPr algn="just"/>
            <a:r>
              <a:rPr lang="fr-FR" sz="1100" dirty="0">
                <a:latin typeface="Ubuntu"/>
              </a:rPr>
              <a:t>• Menu sans gluten sur demande</a:t>
            </a:r>
          </a:p>
        </p:txBody>
      </p:sp>
      <p:sp>
        <p:nvSpPr>
          <p:cNvPr id="12" name="Rectangle 11"/>
          <p:cNvSpPr/>
          <p:nvPr/>
        </p:nvSpPr>
        <p:spPr>
          <a:xfrm>
            <a:off x="5728238" y="156823"/>
            <a:ext cx="4064000" cy="4955203"/>
          </a:xfrm>
          <a:prstGeom prst="rect">
            <a:avLst/>
          </a:prstGeom>
          <a:solidFill>
            <a:schemeClr val="bg1"/>
          </a:solidFill>
        </p:spPr>
        <p:txBody>
          <a:bodyPr wrap="square">
            <a:spAutoFit/>
          </a:bodyPr>
          <a:lstStyle/>
          <a:p>
            <a:pPr algn="just"/>
            <a:r>
              <a:rPr lang="fr-FR" sz="1100" b="1" i="1" dirty="0">
                <a:latin typeface="Ubuntu"/>
              </a:rPr>
              <a:t>Dernière minute</a:t>
            </a:r>
          </a:p>
          <a:p>
            <a:pPr algn="just"/>
            <a:r>
              <a:rPr lang="fr-FR" sz="1100" i="1" dirty="0">
                <a:latin typeface="Ubuntu"/>
              </a:rPr>
              <a:t>Sélection de plateaux-repas disponibles jusqu’à 11 h le jour même de votre livraison</a:t>
            </a:r>
          </a:p>
          <a:p>
            <a:pPr algn="just"/>
            <a:endParaRPr lang="fr-FR" sz="1100" i="1" dirty="0">
              <a:latin typeface="Ubuntu"/>
            </a:endParaRPr>
          </a:p>
          <a:p>
            <a:pPr algn="just"/>
            <a:r>
              <a:rPr lang="fr-FR" sz="1100" b="1" i="1" dirty="0">
                <a:solidFill>
                  <a:srgbClr val="52302C"/>
                </a:solidFill>
                <a:latin typeface="Ubuntu"/>
              </a:rPr>
              <a:t>Week-end</a:t>
            </a:r>
          </a:p>
          <a:p>
            <a:pPr algn="just"/>
            <a:r>
              <a:rPr lang="fr-FR" sz="1100" i="1" dirty="0">
                <a:solidFill>
                  <a:srgbClr val="52302C"/>
                </a:solidFill>
                <a:latin typeface="Ubuntu"/>
              </a:rPr>
              <a:t>Sélection de plateaux-repas disponibles le week-end et les jours fériés</a:t>
            </a:r>
          </a:p>
          <a:p>
            <a:pPr algn="just"/>
            <a:endParaRPr lang="fr-FR" sz="1100" i="1" dirty="0">
              <a:solidFill>
                <a:srgbClr val="52302C"/>
              </a:solidFill>
              <a:latin typeface="Ubuntu"/>
            </a:endParaRPr>
          </a:p>
          <a:p>
            <a:pPr algn="just"/>
            <a:r>
              <a:rPr lang="fr-FR" sz="1100" b="1" i="1" dirty="0">
                <a:solidFill>
                  <a:srgbClr val="52302C"/>
                </a:solidFill>
                <a:latin typeface="Ubuntu"/>
              </a:rPr>
              <a:t>Plateau avec plat micro-</a:t>
            </a:r>
            <a:r>
              <a:rPr lang="fr-FR" sz="1100" b="1" i="1" dirty="0" err="1">
                <a:solidFill>
                  <a:srgbClr val="52302C"/>
                </a:solidFill>
                <a:latin typeface="Ubuntu"/>
              </a:rPr>
              <a:t>ondable</a:t>
            </a:r>
            <a:endParaRPr lang="fr-FR" sz="1100" b="1" i="1" dirty="0">
              <a:solidFill>
                <a:srgbClr val="52302C"/>
              </a:solidFill>
              <a:latin typeface="Ubuntu"/>
            </a:endParaRPr>
          </a:p>
          <a:p>
            <a:pPr algn="just"/>
            <a:r>
              <a:rPr lang="fr-FR" sz="1100" i="1" dirty="0">
                <a:solidFill>
                  <a:srgbClr val="52302C"/>
                </a:solidFill>
                <a:latin typeface="Ubuntu"/>
              </a:rPr>
              <a:t>• Vous trouverez  </a:t>
            </a:r>
            <a:r>
              <a:rPr lang="fr-FR" sz="1100" i="1">
                <a:solidFill>
                  <a:srgbClr val="52302C"/>
                </a:solidFill>
                <a:latin typeface="Ubuntu"/>
              </a:rPr>
              <a:t>en p4 et 5 </a:t>
            </a:r>
            <a:r>
              <a:rPr lang="fr-FR" sz="1100" i="1" dirty="0">
                <a:solidFill>
                  <a:srgbClr val="52302C"/>
                </a:solidFill>
                <a:latin typeface="Ubuntu"/>
              </a:rPr>
              <a:t>nos menus disponibles avec repas chaud.</a:t>
            </a:r>
          </a:p>
          <a:p>
            <a:pPr algn="just"/>
            <a:r>
              <a:rPr lang="fr-FR" sz="1100" i="1" dirty="0">
                <a:solidFill>
                  <a:srgbClr val="52302C"/>
                </a:solidFill>
                <a:latin typeface="Ubuntu"/>
              </a:rPr>
              <a:t>• Passez le plat principal deux minutes au micro-ondes et dégustez !</a:t>
            </a:r>
          </a:p>
          <a:p>
            <a:pPr algn="just"/>
            <a:endParaRPr lang="fr-FR" sz="1100" i="1" dirty="0">
              <a:solidFill>
                <a:srgbClr val="52302C"/>
              </a:solidFill>
              <a:latin typeface="Ubuntu"/>
            </a:endParaRPr>
          </a:p>
          <a:p>
            <a:pPr algn="just"/>
            <a:r>
              <a:rPr lang="fr-FR" sz="1100" b="1" i="1" dirty="0">
                <a:solidFill>
                  <a:srgbClr val="52302C"/>
                </a:solidFill>
                <a:latin typeface="Ubuntu"/>
              </a:rPr>
              <a:t>La veille avant 12h</a:t>
            </a:r>
          </a:p>
          <a:p>
            <a:pPr algn="just"/>
            <a:r>
              <a:rPr lang="fr-FR" sz="1100" i="1" dirty="0">
                <a:solidFill>
                  <a:srgbClr val="52302C"/>
                </a:solidFill>
                <a:latin typeface="Ubuntu"/>
              </a:rPr>
              <a:t>Prestation à commander la veille de votre livraison (jours ouvrés)</a:t>
            </a:r>
          </a:p>
          <a:p>
            <a:pPr algn="just"/>
            <a:endParaRPr lang="fr-FR" sz="1100" i="1" dirty="0">
              <a:solidFill>
                <a:srgbClr val="52302C"/>
              </a:solidFill>
              <a:latin typeface="Ubuntu"/>
            </a:endParaRPr>
          </a:p>
          <a:p>
            <a:pPr algn="just"/>
            <a:endParaRPr lang="fr-FR" sz="1100" i="1" dirty="0">
              <a:solidFill>
                <a:srgbClr val="52302C"/>
              </a:solidFill>
              <a:latin typeface="Ubuntu"/>
            </a:endParaRPr>
          </a:p>
          <a:p>
            <a:pPr algn="just"/>
            <a:r>
              <a:rPr lang="fr-FR" sz="1100" b="1" i="1" dirty="0">
                <a:solidFill>
                  <a:srgbClr val="52302C"/>
                </a:solidFill>
                <a:latin typeface="Ubuntu"/>
              </a:rPr>
              <a:t>Végétarien</a:t>
            </a:r>
          </a:p>
          <a:p>
            <a:pPr algn="just"/>
            <a:r>
              <a:rPr lang="fr-FR" sz="1100" i="1" dirty="0">
                <a:solidFill>
                  <a:srgbClr val="52302C"/>
                </a:solidFill>
                <a:latin typeface="Ubuntu"/>
              </a:rPr>
              <a:t>Plateau végétarien</a:t>
            </a:r>
          </a:p>
          <a:p>
            <a:pPr algn="just"/>
            <a:endParaRPr lang="fr-FR" sz="1100" i="1" dirty="0">
              <a:solidFill>
                <a:srgbClr val="52302C"/>
              </a:solidFill>
              <a:latin typeface="Ubuntu"/>
            </a:endParaRPr>
          </a:p>
          <a:p>
            <a:endParaRPr lang="fr-FR" sz="1100" i="1" dirty="0">
              <a:solidFill>
                <a:srgbClr val="7D858F"/>
              </a:solidFill>
              <a:latin typeface="Ubuntu-MediumItalic"/>
            </a:endParaRPr>
          </a:p>
          <a:p>
            <a:pPr algn="just"/>
            <a:r>
              <a:rPr lang="fr-FR" sz="1100" b="1" i="1" dirty="0">
                <a:solidFill>
                  <a:srgbClr val="52302C"/>
                </a:solidFill>
                <a:latin typeface="Ubuntu"/>
              </a:rPr>
              <a:t>PÉRIODE ESTIVALE</a:t>
            </a:r>
          </a:p>
          <a:p>
            <a:pPr algn="just"/>
            <a:r>
              <a:rPr lang="fr-FR" sz="1100" i="1" dirty="0">
                <a:solidFill>
                  <a:srgbClr val="52302C"/>
                </a:solidFill>
                <a:latin typeface="Ubuntu"/>
              </a:rPr>
              <a:t>Sélection de plateaux-repas</a:t>
            </a:r>
          </a:p>
          <a:p>
            <a:pPr algn="just"/>
            <a:r>
              <a:rPr lang="fr-FR" sz="1100" i="1" dirty="0">
                <a:solidFill>
                  <a:srgbClr val="52302C"/>
                </a:solidFill>
                <a:latin typeface="Ubuntu"/>
              </a:rPr>
              <a:t>disponibles du 23 juillet au 26 août</a:t>
            </a:r>
          </a:p>
          <a:p>
            <a:pPr algn="just"/>
            <a:r>
              <a:rPr lang="fr-FR" sz="1100" i="1" dirty="0">
                <a:solidFill>
                  <a:srgbClr val="52302C"/>
                </a:solidFill>
                <a:latin typeface="Ubuntu"/>
              </a:rPr>
              <a:t>(</a:t>
            </a:r>
            <a:r>
              <a:rPr lang="fr-FR" sz="800" i="1" dirty="0">
                <a:solidFill>
                  <a:srgbClr val="52302C"/>
                </a:solidFill>
                <a:latin typeface="Ubuntu"/>
              </a:rPr>
              <a:t>durant cette période notre call center est à votre</a:t>
            </a:r>
          </a:p>
          <a:p>
            <a:pPr algn="just"/>
            <a:r>
              <a:rPr lang="fr-FR" sz="800" i="1" dirty="0">
                <a:solidFill>
                  <a:srgbClr val="52302C"/>
                </a:solidFill>
                <a:latin typeface="Ubuntu"/>
              </a:rPr>
              <a:t>écoute de 8 h 30 à 16 h 30)</a:t>
            </a:r>
          </a:p>
          <a:p>
            <a:pPr algn="just"/>
            <a:endParaRPr lang="fr-FR" sz="1100" b="1" i="1" dirty="0">
              <a:solidFill>
                <a:srgbClr val="52302C"/>
              </a:solidFill>
              <a:latin typeface="Ubuntu"/>
            </a:endParaRPr>
          </a:p>
          <a:p>
            <a:pPr algn="just"/>
            <a:endParaRPr lang="fr-FR" sz="1100" i="1" dirty="0">
              <a:solidFill>
                <a:srgbClr val="52302C"/>
              </a:solidFill>
              <a:latin typeface="Ubuntu"/>
            </a:endParaRPr>
          </a:p>
          <a:p>
            <a:pPr algn="just"/>
            <a:endParaRPr lang="fr-FR" sz="1100" i="1" dirty="0">
              <a:solidFill>
                <a:srgbClr val="52302C"/>
              </a:solidFill>
              <a:latin typeface="Ubuntu"/>
            </a:endParaRPr>
          </a:p>
        </p:txBody>
      </p:sp>
      <p:pic>
        <p:nvPicPr>
          <p:cNvPr id="2" name="Image 1">
            <a:extLst>
              <a:ext uri="{FF2B5EF4-FFF2-40B4-BE49-F238E27FC236}">
                <a16:creationId xmlns:a16="http://schemas.microsoft.com/office/drawing/2014/main" id="{140E9E54-E7C3-4D91-843D-B21D0BA145F6}"/>
              </a:ext>
            </a:extLst>
          </p:cNvPr>
          <p:cNvPicPr>
            <a:picLocks noChangeAspect="1"/>
          </p:cNvPicPr>
          <p:nvPr/>
        </p:nvPicPr>
        <p:blipFill>
          <a:blip r:embed="rId3"/>
          <a:stretch>
            <a:fillRect/>
          </a:stretch>
        </p:blipFill>
        <p:spPr>
          <a:xfrm>
            <a:off x="5094255" y="242856"/>
            <a:ext cx="485775" cy="485775"/>
          </a:xfrm>
          <a:prstGeom prst="rect">
            <a:avLst/>
          </a:prstGeom>
        </p:spPr>
      </p:pic>
      <p:pic>
        <p:nvPicPr>
          <p:cNvPr id="11" name="Image 10">
            <a:extLst>
              <a:ext uri="{FF2B5EF4-FFF2-40B4-BE49-F238E27FC236}">
                <a16:creationId xmlns:a16="http://schemas.microsoft.com/office/drawing/2014/main" id="{C2C80400-C822-4BDD-9751-E51109FCA51C}"/>
              </a:ext>
            </a:extLst>
          </p:cNvPr>
          <p:cNvPicPr>
            <a:picLocks noChangeAspect="1"/>
          </p:cNvPicPr>
          <p:nvPr/>
        </p:nvPicPr>
        <p:blipFill>
          <a:blip r:embed="rId4"/>
          <a:stretch>
            <a:fillRect/>
          </a:stretch>
        </p:blipFill>
        <p:spPr>
          <a:xfrm>
            <a:off x="5109999" y="845508"/>
            <a:ext cx="485775" cy="504825"/>
          </a:xfrm>
          <a:prstGeom prst="rect">
            <a:avLst/>
          </a:prstGeom>
        </p:spPr>
      </p:pic>
      <p:pic>
        <p:nvPicPr>
          <p:cNvPr id="13" name="Image 12">
            <a:extLst>
              <a:ext uri="{FF2B5EF4-FFF2-40B4-BE49-F238E27FC236}">
                <a16:creationId xmlns:a16="http://schemas.microsoft.com/office/drawing/2014/main" id="{74BDCFAA-C910-4AD1-BD3C-8C62887C5268}"/>
              </a:ext>
            </a:extLst>
          </p:cNvPr>
          <p:cNvPicPr>
            <a:picLocks noChangeAspect="1"/>
          </p:cNvPicPr>
          <p:nvPr/>
        </p:nvPicPr>
        <p:blipFill>
          <a:blip r:embed="rId5"/>
          <a:stretch>
            <a:fillRect/>
          </a:stretch>
        </p:blipFill>
        <p:spPr>
          <a:xfrm>
            <a:off x="5135270" y="1519484"/>
            <a:ext cx="476250" cy="495300"/>
          </a:xfrm>
          <a:prstGeom prst="rect">
            <a:avLst/>
          </a:prstGeom>
        </p:spPr>
      </p:pic>
      <p:pic>
        <p:nvPicPr>
          <p:cNvPr id="14" name="Image 13">
            <a:extLst>
              <a:ext uri="{FF2B5EF4-FFF2-40B4-BE49-F238E27FC236}">
                <a16:creationId xmlns:a16="http://schemas.microsoft.com/office/drawing/2014/main" id="{AC461E23-C3B7-43F4-B87A-79DAC10599ED}"/>
              </a:ext>
            </a:extLst>
          </p:cNvPr>
          <p:cNvPicPr>
            <a:picLocks noChangeAspect="1"/>
          </p:cNvPicPr>
          <p:nvPr/>
        </p:nvPicPr>
        <p:blipFill>
          <a:blip r:embed="rId6"/>
          <a:stretch>
            <a:fillRect/>
          </a:stretch>
        </p:blipFill>
        <p:spPr>
          <a:xfrm>
            <a:off x="5106515" y="2236531"/>
            <a:ext cx="517265" cy="527407"/>
          </a:xfrm>
          <a:prstGeom prst="rect">
            <a:avLst/>
          </a:prstGeom>
        </p:spPr>
      </p:pic>
      <p:pic>
        <p:nvPicPr>
          <p:cNvPr id="15" name="Image 14">
            <a:extLst>
              <a:ext uri="{FF2B5EF4-FFF2-40B4-BE49-F238E27FC236}">
                <a16:creationId xmlns:a16="http://schemas.microsoft.com/office/drawing/2014/main" id="{91EB2E8E-545D-4C16-A894-BA82ADA75DB3}"/>
              </a:ext>
            </a:extLst>
          </p:cNvPr>
          <p:cNvPicPr>
            <a:picLocks noChangeAspect="1"/>
          </p:cNvPicPr>
          <p:nvPr/>
        </p:nvPicPr>
        <p:blipFill>
          <a:blip r:embed="rId7"/>
          <a:stretch>
            <a:fillRect/>
          </a:stretch>
        </p:blipFill>
        <p:spPr>
          <a:xfrm>
            <a:off x="5157055" y="2988730"/>
            <a:ext cx="466725" cy="495300"/>
          </a:xfrm>
          <a:prstGeom prst="rect">
            <a:avLst/>
          </a:prstGeom>
        </p:spPr>
      </p:pic>
      <p:pic>
        <p:nvPicPr>
          <p:cNvPr id="16" name="Image 15">
            <a:extLst>
              <a:ext uri="{FF2B5EF4-FFF2-40B4-BE49-F238E27FC236}">
                <a16:creationId xmlns:a16="http://schemas.microsoft.com/office/drawing/2014/main" id="{8C7BFE78-D282-4B2B-8E71-0D722D37A933}"/>
              </a:ext>
            </a:extLst>
          </p:cNvPr>
          <p:cNvPicPr>
            <a:picLocks noChangeAspect="1"/>
          </p:cNvPicPr>
          <p:nvPr/>
        </p:nvPicPr>
        <p:blipFill>
          <a:blip r:embed="rId8"/>
          <a:stretch>
            <a:fillRect/>
          </a:stretch>
        </p:blipFill>
        <p:spPr>
          <a:xfrm>
            <a:off x="5141803" y="3650136"/>
            <a:ext cx="495300" cy="495300"/>
          </a:xfrm>
          <a:prstGeom prst="rect">
            <a:avLst/>
          </a:prstGeom>
        </p:spPr>
      </p:pic>
    </p:spTree>
    <p:extLst>
      <p:ext uri="{BB962C8B-B14F-4D97-AF65-F5344CB8AC3E}">
        <p14:creationId xmlns:p14="http://schemas.microsoft.com/office/powerpoint/2010/main" val="4178408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offres cocktails salés</a:t>
            </a:r>
            <a:endParaRPr lang="fr-FR" sz="1600" dirty="0">
              <a:latin typeface="Ubuntu"/>
            </a:endParaRPr>
          </a:p>
        </p:txBody>
      </p:sp>
      <p:sp>
        <p:nvSpPr>
          <p:cNvPr id="21" name="Rectangle 20"/>
          <p:cNvSpPr/>
          <p:nvPr/>
        </p:nvSpPr>
        <p:spPr>
          <a:xfrm>
            <a:off x="3299590" y="2822410"/>
            <a:ext cx="2896732" cy="2539157"/>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Le Tendance nippon </a:t>
            </a:r>
            <a:r>
              <a:rPr lang="fr-FR" sz="1100" b="1" dirty="0">
                <a:solidFill>
                  <a:srgbClr val="8D605E"/>
                </a:solidFill>
                <a:latin typeface="Footlight MT Light" panose="0204060206030A020304" pitchFamily="18" charset="0"/>
              </a:rPr>
              <a:t>(33 pièces)</a:t>
            </a:r>
          </a:p>
          <a:p>
            <a:pPr algn="just"/>
            <a:endParaRPr lang="fr-FR" sz="1100" b="1" dirty="0">
              <a:solidFill>
                <a:srgbClr val="8D605E"/>
              </a:solidFill>
              <a:latin typeface="Footlight MT Light" panose="0204060206030A020304" pitchFamily="18" charset="0"/>
            </a:endParaRPr>
          </a:p>
          <a:p>
            <a:r>
              <a:rPr lang="fr-FR" sz="1100" b="1" dirty="0">
                <a:latin typeface="Ubuntu-Medium"/>
              </a:rPr>
              <a:t>Plateau de quadras de riz pistaché</a:t>
            </a:r>
          </a:p>
          <a:p>
            <a:r>
              <a:rPr lang="fr-FR" sz="1100" dirty="0">
                <a:latin typeface="Ubuntu-Light"/>
              </a:rPr>
              <a:t>Quadra de riz pistaché foie gras de canard</a:t>
            </a:r>
          </a:p>
          <a:p>
            <a:r>
              <a:rPr lang="fr-FR" sz="1100" dirty="0">
                <a:latin typeface="Ubuntu-Light"/>
              </a:rPr>
              <a:t> et pomme granny</a:t>
            </a:r>
          </a:p>
          <a:p>
            <a:r>
              <a:rPr lang="fr-FR" sz="1100" dirty="0">
                <a:latin typeface="Ubuntu-Light"/>
              </a:rPr>
              <a:t>Quadra de riz pistaché petit pois, asperge </a:t>
            </a:r>
          </a:p>
          <a:p>
            <a:r>
              <a:rPr lang="fr-FR" sz="1100" dirty="0">
                <a:latin typeface="Ubuntu-Light"/>
              </a:rPr>
              <a:t>et ciboulette</a:t>
            </a:r>
          </a:p>
          <a:p>
            <a:r>
              <a:rPr lang="fr-FR" sz="1100" dirty="0">
                <a:latin typeface="Ubuntu-Light"/>
              </a:rPr>
              <a:t>Quadra de riz pistaché saumon, courgette</a:t>
            </a:r>
          </a:p>
          <a:p>
            <a:r>
              <a:rPr lang="fr-FR" sz="1100" dirty="0">
                <a:latin typeface="Ubuntu-Light"/>
              </a:rPr>
              <a:t> et aneth</a:t>
            </a:r>
          </a:p>
          <a:p>
            <a:r>
              <a:rPr lang="fr-FR" sz="1100" b="1" dirty="0">
                <a:latin typeface="Ubuntu-Medium"/>
              </a:rPr>
              <a:t>Plateau d’</a:t>
            </a:r>
            <a:r>
              <a:rPr lang="fr-FR" sz="1100" b="1" dirty="0" err="1">
                <a:latin typeface="Ubuntu-Medium"/>
              </a:rPr>
              <a:t>inaris</a:t>
            </a:r>
            <a:r>
              <a:rPr lang="fr-FR" sz="1100" b="1" dirty="0">
                <a:latin typeface="Ubuntu-Medium"/>
              </a:rPr>
              <a:t> au tofu frit</a:t>
            </a:r>
          </a:p>
          <a:p>
            <a:r>
              <a:rPr lang="fr-FR" sz="1100" dirty="0">
                <a:latin typeface="Ubuntu-Light"/>
              </a:rPr>
              <a:t>Inari aux mille saveurs</a:t>
            </a:r>
          </a:p>
          <a:p>
            <a:r>
              <a:rPr lang="fr-FR" sz="1100" dirty="0">
                <a:latin typeface="Ubuntu-Light"/>
              </a:rPr>
              <a:t>Inari </a:t>
            </a:r>
            <a:r>
              <a:rPr lang="fr-FR" sz="1100" dirty="0" err="1">
                <a:latin typeface="Ubuntu-Light"/>
              </a:rPr>
              <a:t>boeuf</a:t>
            </a:r>
            <a:r>
              <a:rPr lang="fr-FR" sz="1100" dirty="0">
                <a:latin typeface="Ubuntu-Light"/>
              </a:rPr>
              <a:t> et gingembre</a:t>
            </a:r>
          </a:p>
          <a:p>
            <a:r>
              <a:rPr lang="fr-FR" sz="1100" dirty="0">
                <a:latin typeface="Ubuntu-Light"/>
              </a:rPr>
              <a:t>Inari saumon cuit et yuzu</a:t>
            </a:r>
            <a:endParaRPr lang="fr-FR" sz="1100" b="1" dirty="0">
              <a:latin typeface="Ubuntu-Light"/>
            </a:endParaRPr>
          </a:p>
          <a:p>
            <a:endParaRPr lang="fr-FR" sz="1100" b="1" dirty="0">
              <a:latin typeface="Ubuntu"/>
            </a:endParaRPr>
          </a:p>
        </p:txBody>
      </p:sp>
      <p:sp>
        <p:nvSpPr>
          <p:cNvPr id="29" name="Rectangle 28"/>
          <p:cNvSpPr/>
          <p:nvPr/>
        </p:nvSpPr>
        <p:spPr>
          <a:xfrm>
            <a:off x="228293" y="5603268"/>
            <a:ext cx="2112010" cy="261610"/>
          </a:xfrm>
          <a:prstGeom prst="rect">
            <a:avLst/>
          </a:prstGeom>
        </p:spPr>
        <p:txBody>
          <a:bodyPr wrap="square">
            <a:spAutoFit/>
          </a:bodyPr>
          <a:lstStyle/>
          <a:p>
            <a:r>
              <a:rPr lang="fr-FR" sz="1100" dirty="0">
                <a:solidFill>
                  <a:srgbClr val="000000"/>
                </a:solidFill>
                <a:latin typeface="Ubuntu"/>
              </a:rPr>
              <a:t>106,00€ht </a:t>
            </a:r>
            <a:r>
              <a:rPr lang="fr-FR" sz="1100" dirty="0">
                <a:solidFill>
                  <a:srgbClr val="7D858F"/>
                </a:solidFill>
                <a:latin typeface="Ubuntu"/>
              </a:rPr>
              <a:t>116,60€TTC</a:t>
            </a:r>
          </a:p>
        </p:txBody>
      </p:sp>
      <p:sp>
        <p:nvSpPr>
          <p:cNvPr id="30" name="Rectangle 29"/>
          <p:cNvSpPr/>
          <p:nvPr/>
        </p:nvSpPr>
        <p:spPr>
          <a:xfrm>
            <a:off x="3333046" y="5643467"/>
            <a:ext cx="1700714" cy="261610"/>
          </a:xfrm>
          <a:prstGeom prst="rect">
            <a:avLst/>
          </a:prstGeom>
        </p:spPr>
        <p:txBody>
          <a:bodyPr wrap="square">
            <a:spAutoFit/>
          </a:bodyPr>
          <a:lstStyle/>
          <a:p>
            <a:r>
              <a:rPr lang="fr-FR" sz="1100" dirty="0">
                <a:solidFill>
                  <a:srgbClr val="000000"/>
                </a:solidFill>
                <a:latin typeface="Ubuntu"/>
              </a:rPr>
              <a:t>57,00€ht </a:t>
            </a:r>
            <a:r>
              <a:rPr lang="fr-FR" sz="1100" dirty="0">
                <a:solidFill>
                  <a:srgbClr val="7D858F"/>
                </a:solidFill>
                <a:latin typeface="Ubuntu"/>
              </a:rPr>
              <a:t>62,70€TTC</a:t>
            </a:r>
            <a:endParaRPr lang="fr-FR" dirty="0"/>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400" b="1" dirty="0">
                <a:latin typeface="Ubuntu"/>
              </a:rPr>
              <a:t>COCKTAILS LUNCH</a:t>
            </a:r>
          </a:p>
        </p:txBody>
      </p:sp>
      <p:pic>
        <p:nvPicPr>
          <p:cNvPr id="34" name="Image 33">
            <a:extLst>
              <a:ext uri="{FF2B5EF4-FFF2-40B4-BE49-F238E27FC236}">
                <a16:creationId xmlns:a16="http://schemas.microsoft.com/office/drawing/2014/main" id="{2A1ABD45-884D-4CCE-97E8-8AAB0656AB72}"/>
              </a:ext>
            </a:extLst>
          </p:cNvPr>
          <p:cNvPicPr>
            <a:picLocks noChangeAspect="1"/>
          </p:cNvPicPr>
          <p:nvPr/>
        </p:nvPicPr>
        <p:blipFill>
          <a:blip r:embed="rId2"/>
          <a:stretch>
            <a:fillRect/>
          </a:stretch>
        </p:blipFill>
        <p:spPr>
          <a:xfrm>
            <a:off x="9388633" y="6620"/>
            <a:ext cx="517265" cy="527407"/>
          </a:xfrm>
          <a:prstGeom prst="rect">
            <a:avLst/>
          </a:prstGeom>
        </p:spPr>
      </p:pic>
      <p:pic>
        <p:nvPicPr>
          <p:cNvPr id="5" name="Image 4">
            <a:extLst>
              <a:ext uri="{FF2B5EF4-FFF2-40B4-BE49-F238E27FC236}">
                <a16:creationId xmlns:a16="http://schemas.microsoft.com/office/drawing/2014/main" id="{8A9D35EE-6FD7-4E02-A281-BB7674289FD9}"/>
              </a:ext>
            </a:extLst>
          </p:cNvPr>
          <p:cNvPicPr>
            <a:picLocks noChangeAspect="1"/>
          </p:cNvPicPr>
          <p:nvPr/>
        </p:nvPicPr>
        <p:blipFill>
          <a:blip r:embed="rId3"/>
          <a:stretch>
            <a:fillRect/>
          </a:stretch>
        </p:blipFill>
        <p:spPr>
          <a:xfrm>
            <a:off x="3171208" y="545178"/>
            <a:ext cx="2696036" cy="1800000"/>
          </a:xfrm>
          <a:prstGeom prst="rect">
            <a:avLst/>
          </a:prstGeom>
        </p:spPr>
      </p:pic>
      <p:pic>
        <p:nvPicPr>
          <p:cNvPr id="17" name="Image 16">
            <a:extLst>
              <a:ext uri="{FF2B5EF4-FFF2-40B4-BE49-F238E27FC236}">
                <a16:creationId xmlns:a16="http://schemas.microsoft.com/office/drawing/2014/main" id="{6EC4509D-E356-4DF1-9733-E814D33D7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2953" y="490479"/>
            <a:ext cx="2696035" cy="1800000"/>
          </a:xfrm>
          <a:prstGeom prst="rect">
            <a:avLst/>
          </a:prstGeom>
        </p:spPr>
      </p:pic>
      <p:sp>
        <p:nvSpPr>
          <p:cNvPr id="18" name="Rectangle 17">
            <a:extLst>
              <a:ext uri="{FF2B5EF4-FFF2-40B4-BE49-F238E27FC236}">
                <a16:creationId xmlns:a16="http://schemas.microsoft.com/office/drawing/2014/main" id="{649E2AEC-1313-48FC-98FA-6F36ADA2791A}"/>
              </a:ext>
            </a:extLst>
          </p:cNvPr>
          <p:cNvSpPr/>
          <p:nvPr/>
        </p:nvSpPr>
        <p:spPr>
          <a:xfrm>
            <a:off x="6422953" y="2874548"/>
            <a:ext cx="3069007" cy="169277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dirty="0">
                <a:solidFill>
                  <a:srgbClr val="8D605E"/>
                </a:solidFill>
                <a:latin typeface="Footlight MT Light" panose="0204060206030A020304" pitchFamily="18" charset="0"/>
              </a:rPr>
              <a:t>Le tradition </a:t>
            </a:r>
            <a:r>
              <a:rPr kumimoji="0" lang="fr-FR" sz="1100" b="1" i="0" u="none" strike="noStrike" kern="1200" cap="none" spc="0" normalizeH="0" baseline="0" noProof="0" dirty="0">
                <a:ln>
                  <a:noFill/>
                </a:ln>
                <a:solidFill>
                  <a:srgbClr val="8D605E"/>
                </a:solidFill>
                <a:effectLst/>
                <a:uLnTx/>
                <a:uFillTx/>
                <a:latin typeface="Footlight MT Light" panose="0204060206030A020304" pitchFamily="18" charset="0"/>
                <a:ea typeface="+mn-ea"/>
                <a:cs typeface="+mn-cs"/>
              </a:rPr>
              <a:t>(34 pièces)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Ubuntu"/>
              <a:ea typeface="+mn-ea"/>
              <a:cs typeface="+mn-cs"/>
            </a:endParaRPr>
          </a:p>
          <a:p>
            <a:pPr lvl="0" algn="just"/>
            <a:r>
              <a:rPr lang="fr-FR" sz="1100" b="1" dirty="0">
                <a:solidFill>
                  <a:prstClr val="black"/>
                </a:solidFill>
                <a:latin typeface="Ubuntu"/>
              </a:rPr>
              <a:t>Plateau de croustillants</a:t>
            </a:r>
          </a:p>
          <a:p>
            <a:pPr lvl="0" algn="just"/>
            <a:r>
              <a:rPr lang="fr-FR" sz="1100" dirty="0">
                <a:solidFill>
                  <a:prstClr val="black"/>
                </a:solidFill>
                <a:latin typeface="Ubuntu"/>
              </a:rPr>
              <a:t>Choux au fromage frais et parmesan</a:t>
            </a:r>
          </a:p>
          <a:p>
            <a:pPr lvl="0" algn="just"/>
            <a:r>
              <a:rPr lang="fr-FR" sz="1100" dirty="0">
                <a:solidFill>
                  <a:prstClr val="black"/>
                </a:solidFill>
                <a:latin typeface="Ubuntu"/>
              </a:rPr>
              <a:t>Tartelettes au saumon</a:t>
            </a:r>
          </a:p>
          <a:p>
            <a:pPr lvl="0" algn="just"/>
            <a:endParaRPr lang="fr-FR" sz="1100" b="1" dirty="0">
              <a:solidFill>
                <a:prstClr val="black"/>
              </a:solidFill>
              <a:latin typeface="Ubuntu"/>
            </a:endParaRPr>
          </a:p>
          <a:p>
            <a:pPr lvl="0" algn="just"/>
            <a:r>
              <a:rPr lang="fr-FR" sz="1100" b="1" dirty="0">
                <a:solidFill>
                  <a:prstClr val="black"/>
                </a:solidFill>
                <a:latin typeface="Ubuntu"/>
              </a:rPr>
              <a:t>Plateau de savoureux</a:t>
            </a:r>
          </a:p>
          <a:p>
            <a:pPr lvl="0" algn="just"/>
            <a:r>
              <a:rPr lang="fr-FR" sz="1100" dirty="0">
                <a:solidFill>
                  <a:prstClr val="black"/>
                </a:solidFill>
                <a:latin typeface="Ubuntu"/>
              </a:rPr>
              <a:t>Moelleux tomate confite</a:t>
            </a:r>
          </a:p>
          <a:p>
            <a:pPr lvl="0" algn="just"/>
            <a:r>
              <a:rPr lang="fr-FR" sz="1100" dirty="0">
                <a:solidFill>
                  <a:prstClr val="black"/>
                </a:solidFill>
                <a:latin typeface="Ubuntu"/>
              </a:rPr>
              <a:t>Tartelettes au saumon</a:t>
            </a:r>
            <a:endParaRPr kumimoji="0" lang="fr-FR" sz="1100" i="0" u="none" strike="noStrike" kern="1200" cap="none" spc="0" normalizeH="0" baseline="0" noProof="0" dirty="0">
              <a:ln>
                <a:noFill/>
              </a:ln>
              <a:solidFill>
                <a:prstClr val="black"/>
              </a:solidFill>
              <a:effectLst/>
              <a:uLnTx/>
              <a:uFillTx/>
              <a:latin typeface="Ubuntu"/>
            </a:endParaRPr>
          </a:p>
        </p:txBody>
      </p:sp>
      <p:sp>
        <p:nvSpPr>
          <p:cNvPr id="20" name="Rectangle 19">
            <a:extLst>
              <a:ext uri="{FF2B5EF4-FFF2-40B4-BE49-F238E27FC236}">
                <a16:creationId xmlns:a16="http://schemas.microsoft.com/office/drawing/2014/main" id="{BE149180-10E2-4566-A365-F1D7877C73FE}"/>
              </a:ext>
            </a:extLst>
          </p:cNvPr>
          <p:cNvSpPr/>
          <p:nvPr/>
        </p:nvSpPr>
        <p:spPr>
          <a:xfrm>
            <a:off x="6552926" y="5597077"/>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noProof="0" dirty="0">
                <a:solidFill>
                  <a:srgbClr val="000000"/>
                </a:solidFill>
                <a:latin typeface="Ubuntu"/>
              </a:rPr>
              <a:t>36</a:t>
            </a:r>
            <a:r>
              <a:rPr kumimoji="0" lang="fr-FR" sz="1100" b="0" i="0" u="none" strike="noStrike" kern="1200" cap="none" spc="0" normalizeH="0" baseline="0" noProof="0" dirty="0">
                <a:ln>
                  <a:noFill/>
                </a:ln>
                <a:solidFill>
                  <a:srgbClr val="000000"/>
                </a:solidFill>
                <a:effectLst/>
                <a:uLnTx/>
                <a:uFillTx/>
                <a:latin typeface="Ubuntu"/>
                <a:ea typeface="+mn-ea"/>
                <a:cs typeface="+mn-cs"/>
              </a:rPr>
              <a:t>€ht </a:t>
            </a:r>
            <a:r>
              <a:rPr kumimoji="0" lang="fr-FR" sz="1100" b="0" i="0" u="none" strike="noStrike" kern="1200" cap="none" spc="0" normalizeH="0" baseline="0" noProof="0" dirty="0">
                <a:ln>
                  <a:noFill/>
                </a:ln>
                <a:solidFill>
                  <a:srgbClr val="7D858F"/>
                </a:solidFill>
                <a:effectLst/>
                <a:uLnTx/>
                <a:uFillTx/>
                <a:latin typeface="Ubuntu"/>
                <a:ea typeface="+mn-ea"/>
                <a:cs typeface="+mn-cs"/>
              </a:rPr>
              <a:t>39,60€TC</a:t>
            </a:r>
          </a:p>
        </p:txBody>
      </p:sp>
      <p:sp>
        <p:nvSpPr>
          <p:cNvPr id="6" name="Rectangle 5">
            <a:extLst>
              <a:ext uri="{FF2B5EF4-FFF2-40B4-BE49-F238E27FC236}">
                <a16:creationId xmlns:a16="http://schemas.microsoft.com/office/drawing/2014/main" id="{92EE583A-0270-41A7-87F2-D00C9237348E}"/>
              </a:ext>
            </a:extLst>
          </p:cNvPr>
          <p:cNvSpPr/>
          <p:nvPr/>
        </p:nvSpPr>
        <p:spPr>
          <a:xfrm>
            <a:off x="246260" y="2890379"/>
            <a:ext cx="4953000" cy="2616101"/>
          </a:xfrm>
          <a:prstGeom prst="rect">
            <a:avLst/>
          </a:prstGeom>
        </p:spPr>
        <p:txBody>
          <a:bodyPr>
            <a:spAutoFit/>
          </a:bodyPr>
          <a:lstStyle/>
          <a:p>
            <a:pPr lvl="0" algn="just"/>
            <a:r>
              <a:rPr lang="fr-FR" sz="1600" b="1" dirty="0">
                <a:solidFill>
                  <a:srgbClr val="8D605E"/>
                </a:solidFill>
                <a:latin typeface="Footlight MT Light" panose="0204060206030A020304" pitchFamily="18" charset="0"/>
              </a:rPr>
              <a:t>Le quadra </a:t>
            </a:r>
            <a:r>
              <a:rPr lang="fr-FR" sz="1100" b="1" dirty="0">
                <a:solidFill>
                  <a:srgbClr val="8D605E"/>
                </a:solidFill>
                <a:latin typeface="Footlight MT Light" panose="0204060206030A020304" pitchFamily="18" charset="0"/>
              </a:rPr>
              <a:t>(71 pièces)</a:t>
            </a:r>
          </a:p>
          <a:p>
            <a:pPr lvl="0" algn="just"/>
            <a:endParaRPr lang="fr-FR" sz="1100" b="1" dirty="0">
              <a:solidFill>
                <a:srgbClr val="8D605E"/>
              </a:solidFill>
              <a:latin typeface="Footlight MT Light" panose="0204060206030A020304" pitchFamily="18" charset="0"/>
            </a:endParaRPr>
          </a:p>
          <a:p>
            <a:pPr lvl="0"/>
            <a:r>
              <a:rPr lang="fr-FR" sz="1100" b="1" dirty="0" err="1">
                <a:solidFill>
                  <a:prstClr val="black"/>
                </a:solidFill>
                <a:latin typeface="Ubuntu-Medium"/>
              </a:rPr>
              <a:t>Geishazushis</a:t>
            </a:r>
            <a:r>
              <a:rPr lang="fr-FR" sz="1100" b="1" dirty="0">
                <a:solidFill>
                  <a:prstClr val="black"/>
                </a:solidFill>
                <a:latin typeface="Ubuntu-Medium"/>
              </a:rPr>
              <a:t> de saumon</a:t>
            </a:r>
          </a:p>
          <a:p>
            <a:pPr lvl="0"/>
            <a:r>
              <a:rPr lang="fr-FR" sz="1100" b="1" dirty="0" err="1">
                <a:solidFill>
                  <a:prstClr val="black"/>
                </a:solidFill>
                <a:latin typeface="Ubuntu-Medium"/>
              </a:rPr>
              <a:t>Geishazushis</a:t>
            </a:r>
            <a:r>
              <a:rPr lang="fr-FR" sz="1100" b="1" dirty="0">
                <a:solidFill>
                  <a:prstClr val="black"/>
                </a:solidFill>
                <a:latin typeface="Ubuntu-Medium"/>
              </a:rPr>
              <a:t> de Saint-Jacques</a:t>
            </a:r>
          </a:p>
          <a:p>
            <a:pPr lvl="0"/>
            <a:r>
              <a:rPr lang="fr-FR" sz="1100" b="1" dirty="0" err="1">
                <a:solidFill>
                  <a:prstClr val="black"/>
                </a:solidFill>
                <a:latin typeface="Ubuntu-Medium"/>
              </a:rPr>
              <a:t>Geishazushis</a:t>
            </a:r>
            <a:r>
              <a:rPr lang="fr-FR" sz="1100" b="1" dirty="0">
                <a:solidFill>
                  <a:prstClr val="black"/>
                </a:solidFill>
                <a:latin typeface="Ubuntu-Medium"/>
              </a:rPr>
              <a:t> de daurade royale</a:t>
            </a:r>
          </a:p>
          <a:p>
            <a:pPr lvl="0"/>
            <a:r>
              <a:rPr lang="fr-FR" sz="1100" b="1" dirty="0" err="1">
                <a:solidFill>
                  <a:prstClr val="black"/>
                </a:solidFill>
                <a:latin typeface="Ubuntu-Medium"/>
              </a:rPr>
              <a:t>Geishazushis</a:t>
            </a:r>
            <a:r>
              <a:rPr lang="fr-FR" sz="1100" b="1" dirty="0">
                <a:solidFill>
                  <a:prstClr val="black"/>
                </a:solidFill>
                <a:latin typeface="Ubuntu-Medium"/>
              </a:rPr>
              <a:t> de crevette </a:t>
            </a:r>
            <a:r>
              <a:rPr lang="fr-FR" sz="1100" dirty="0">
                <a:solidFill>
                  <a:prstClr val="black"/>
                </a:solidFill>
                <a:latin typeface="Ubuntu-Medium"/>
              </a:rPr>
              <a:t>en feuille d’algue</a:t>
            </a:r>
          </a:p>
          <a:p>
            <a:pPr lvl="0"/>
            <a:r>
              <a:rPr lang="fr-FR" sz="1100" b="1" dirty="0">
                <a:solidFill>
                  <a:prstClr val="black"/>
                </a:solidFill>
                <a:latin typeface="Ubuntu-Medium"/>
              </a:rPr>
              <a:t>Makis végétariens de courgette,</a:t>
            </a:r>
          </a:p>
          <a:p>
            <a:pPr lvl="0"/>
            <a:r>
              <a:rPr lang="fr-FR" sz="1100" dirty="0">
                <a:solidFill>
                  <a:prstClr val="black"/>
                </a:solidFill>
                <a:latin typeface="Ubuntu-Light"/>
              </a:rPr>
              <a:t>surimi, omelette, concombre</a:t>
            </a:r>
          </a:p>
          <a:p>
            <a:pPr lvl="0"/>
            <a:r>
              <a:rPr lang="fr-FR" sz="1100" b="1" dirty="0">
                <a:solidFill>
                  <a:prstClr val="black"/>
                </a:solidFill>
                <a:latin typeface="Ubuntu-Medium"/>
              </a:rPr>
              <a:t>Makis California, </a:t>
            </a:r>
            <a:r>
              <a:rPr lang="fr-FR" sz="1100" b="1" dirty="0">
                <a:solidFill>
                  <a:prstClr val="black"/>
                </a:solidFill>
                <a:latin typeface="Ubuntu-Light"/>
              </a:rPr>
              <a:t>thon mayonnaise,</a:t>
            </a:r>
          </a:p>
          <a:p>
            <a:pPr lvl="0"/>
            <a:r>
              <a:rPr lang="fr-FR" sz="1100" b="1" dirty="0">
                <a:solidFill>
                  <a:prstClr val="black"/>
                </a:solidFill>
                <a:latin typeface="Ubuntu-Light"/>
              </a:rPr>
              <a:t>ketchup et concombre</a:t>
            </a:r>
          </a:p>
          <a:p>
            <a:pPr lvl="0"/>
            <a:r>
              <a:rPr lang="fr-FR" sz="1100" b="1" dirty="0">
                <a:solidFill>
                  <a:prstClr val="black"/>
                </a:solidFill>
                <a:latin typeface="Ubuntu-Medium"/>
              </a:rPr>
              <a:t>Rouleaux au concombre</a:t>
            </a:r>
          </a:p>
          <a:p>
            <a:pPr lvl="0"/>
            <a:r>
              <a:rPr lang="fr-FR" sz="1100" b="1" dirty="0" err="1">
                <a:solidFill>
                  <a:prstClr val="black"/>
                </a:solidFill>
                <a:latin typeface="Ubuntu-Medium"/>
              </a:rPr>
              <a:t>Skaké</a:t>
            </a:r>
            <a:r>
              <a:rPr lang="fr-FR" sz="1100" b="1" dirty="0">
                <a:solidFill>
                  <a:prstClr val="black"/>
                </a:solidFill>
                <a:latin typeface="Ubuntu-Medium"/>
              </a:rPr>
              <a:t> maki, </a:t>
            </a:r>
            <a:r>
              <a:rPr lang="fr-FR" sz="1100" b="1" dirty="0">
                <a:solidFill>
                  <a:prstClr val="black"/>
                </a:solidFill>
                <a:latin typeface="Ubuntu-Light"/>
              </a:rPr>
              <a:t>rouleaux au saumon</a:t>
            </a:r>
          </a:p>
          <a:p>
            <a:pPr lvl="0"/>
            <a:endParaRPr lang="fr-FR" sz="1100" dirty="0">
              <a:solidFill>
                <a:prstClr val="black"/>
              </a:solidFill>
              <a:latin typeface="Ubuntu-Light"/>
            </a:endParaRPr>
          </a:p>
          <a:p>
            <a:pPr lvl="0"/>
            <a:r>
              <a:rPr lang="fr-FR" sz="800" i="1" dirty="0">
                <a:solidFill>
                  <a:prstClr val="black"/>
                </a:solidFill>
                <a:latin typeface="Ubuntu-LightItalic"/>
              </a:rPr>
              <a:t>Assaisonnements : sauce soja, gingembre et wasabi</a:t>
            </a:r>
          </a:p>
          <a:p>
            <a:pPr lvl="0"/>
            <a:r>
              <a:rPr lang="fr-FR" sz="800" i="1" dirty="0">
                <a:solidFill>
                  <a:prstClr val="black"/>
                </a:solidFill>
                <a:latin typeface="Ubuntu-LightItalic"/>
              </a:rPr>
              <a:t>Cinq paires de baguettes</a:t>
            </a:r>
            <a:endParaRPr lang="fr-FR" sz="1100" dirty="0">
              <a:solidFill>
                <a:srgbClr val="000000"/>
              </a:solidFill>
              <a:latin typeface="Ubuntu"/>
            </a:endParaRPr>
          </a:p>
        </p:txBody>
      </p:sp>
      <p:pic>
        <p:nvPicPr>
          <p:cNvPr id="8" name="Image 7">
            <a:extLst>
              <a:ext uri="{FF2B5EF4-FFF2-40B4-BE49-F238E27FC236}">
                <a16:creationId xmlns:a16="http://schemas.microsoft.com/office/drawing/2014/main" id="{1234F839-144C-4809-BA11-C0BD17C04FE8}"/>
              </a:ext>
            </a:extLst>
          </p:cNvPr>
          <p:cNvPicPr>
            <a:picLocks noChangeAspect="1"/>
          </p:cNvPicPr>
          <p:nvPr/>
        </p:nvPicPr>
        <p:blipFill>
          <a:blip r:embed="rId5"/>
          <a:stretch>
            <a:fillRect/>
          </a:stretch>
        </p:blipFill>
        <p:spPr>
          <a:xfrm>
            <a:off x="144104" y="490479"/>
            <a:ext cx="2700000" cy="1800000"/>
          </a:xfrm>
          <a:prstGeom prst="rect">
            <a:avLst/>
          </a:prstGeom>
        </p:spPr>
      </p:pic>
      <p:pic>
        <p:nvPicPr>
          <p:cNvPr id="22" name="Image 21">
            <a:extLst>
              <a:ext uri="{FF2B5EF4-FFF2-40B4-BE49-F238E27FC236}">
                <a16:creationId xmlns:a16="http://schemas.microsoft.com/office/drawing/2014/main" id="{3AE116C1-E410-410E-81B8-90D76C1150EA}"/>
              </a:ext>
            </a:extLst>
          </p:cNvPr>
          <p:cNvPicPr>
            <a:picLocks noChangeAspect="1"/>
          </p:cNvPicPr>
          <p:nvPr/>
        </p:nvPicPr>
        <p:blipFill>
          <a:blip r:embed="rId6"/>
          <a:stretch>
            <a:fillRect/>
          </a:stretch>
        </p:blipFill>
        <p:spPr>
          <a:xfrm>
            <a:off x="3284484" y="2287344"/>
            <a:ext cx="1003083" cy="466048"/>
          </a:xfrm>
          <a:prstGeom prst="rect">
            <a:avLst/>
          </a:prstGeom>
        </p:spPr>
      </p:pic>
      <p:pic>
        <p:nvPicPr>
          <p:cNvPr id="23" name="Image 22">
            <a:extLst>
              <a:ext uri="{FF2B5EF4-FFF2-40B4-BE49-F238E27FC236}">
                <a16:creationId xmlns:a16="http://schemas.microsoft.com/office/drawing/2014/main" id="{442D4989-1220-46FF-B8E1-FFDAEDCC3BD8}"/>
              </a:ext>
            </a:extLst>
          </p:cNvPr>
          <p:cNvPicPr>
            <a:picLocks noChangeAspect="1"/>
          </p:cNvPicPr>
          <p:nvPr/>
        </p:nvPicPr>
        <p:blipFill>
          <a:blip r:embed="rId6"/>
          <a:stretch>
            <a:fillRect/>
          </a:stretch>
        </p:blipFill>
        <p:spPr>
          <a:xfrm>
            <a:off x="144104" y="2449564"/>
            <a:ext cx="935554" cy="434673"/>
          </a:xfrm>
          <a:prstGeom prst="rect">
            <a:avLst/>
          </a:prstGeom>
        </p:spPr>
      </p:pic>
    </p:spTree>
    <p:extLst>
      <p:ext uri="{BB962C8B-B14F-4D97-AF65-F5344CB8AC3E}">
        <p14:creationId xmlns:p14="http://schemas.microsoft.com/office/powerpoint/2010/main" val="631960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offres cocktails salés</a:t>
            </a:r>
            <a:endParaRPr lang="fr-FR" sz="1600" dirty="0">
              <a:latin typeface="Ubuntu"/>
            </a:endParaRPr>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400" b="1" dirty="0">
                <a:latin typeface="Ubuntu"/>
              </a:rPr>
              <a:t>COCKTAILS LUNCH</a:t>
            </a:r>
          </a:p>
        </p:txBody>
      </p:sp>
      <p:pic>
        <p:nvPicPr>
          <p:cNvPr id="4" name="Image 3">
            <a:extLst>
              <a:ext uri="{FF2B5EF4-FFF2-40B4-BE49-F238E27FC236}">
                <a16:creationId xmlns:a16="http://schemas.microsoft.com/office/drawing/2014/main" id="{CD265D7E-DA38-421E-86DA-7605596FC938}"/>
              </a:ext>
            </a:extLst>
          </p:cNvPr>
          <p:cNvPicPr>
            <a:picLocks noChangeAspect="1"/>
          </p:cNvPicPr>
          <p:nvPr/>
        </p:nvPicPr>
        <p:blipFill>
          <a:blip r:embed="rId2"/>
          <a:stretch>
            <a:fillRect/>
          </a:stretch>
        </p:blipFill>
        <p:spPr>
          <a:xfrm>
            <a:off x="5075661" y="3870650"/>
            <a:ext cx="2992083" cy="1997656"/>
          </a:xfrm>
          <a:prstGeom prst="rect">
            <a:avLst/>
          </a:prstGeom>
        </p:spPr>
      </p:pic>
      <p:pic>
        <p:nvPicPr>
          <p:cNvPr id="31" name="Image 3">
            <a:extLst>
              <a:ext uri="{FF2B5EF4-FFF2-40B4-BE49-F238E27FC236}">
                <a16:creationId xmlns:a16="http://schemas.microsoft.com/office/drawing/2014/main" id="{2F8B7874-14C0-4865-B9ED-1AB7FE5AB3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668" y="875281"/>
            <a:ext cx="2013680" cy="171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3" name="Rectangle 32">
            <a:extLst>
              <a:ext uri="{FF2B5EF4-FFF2-40B4-BE49-F238E27FC236}">
                <a16:creationId xmlns:a16="http://schemas.microsoft.com/office/drawing/2014/main" id="{7F139A1B-2012-4915-9910-0E1AB2C29265}"/>
              </a:ext>
            </a:extLst>
          </p:cNvPr>
          <p:cNvSpPr/>
          <p:nvPr/>
        </p:nvSpPr>
        <p:spPr>
          <a:xfrm>
            <a:off x="2465855" y="875281"/>
            <a:ext cx="2790006" cy="152349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8D605E"/>
                </a:solidFill>
                <a:effectLst/>
                <a:uLnTx/>
                <a:uFillTx/>
                <a:latin typeface="Footlight MT Light" panose="0204060206030A020304" pitchFamily="18" charset="0"/>
                <a:ea typeface="+mn-ea"/>
                <a:cs typeface="+mn-cs"/>
              </a:rPr>
              <a:t>Pain</a:t>
            </a:r>
            <a:r>
              <a:rPr kumimoji="0" lang="fr-FR" sz="1600" b="1" i="0" u="none" strike="noStrike" kern="1200" cap="none" spc="0" normalizeH="0" noProof="0" dirty="0">
                <a:ln>
                  <a:noFill/>
                </a:ln>
                <a:solidFill>
                  <a:srgbClr val="8D605E"/>
                </a:solidFill>
                <a:effectLst/>
                <a:uLnTx/>
                <a:uFillTx/>
                <a:latin typeface="Footlight MT Light" panose="0204060206030A020304" pitchFamily="18" charset="0"/>
                <a:ea typeface="+mn-ea"/>
                <a:cs typeface="+mn-cs"/>
              </a:rPr>
              <a:t> surprise aux céréales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8D605E"/>
                </a:solidFill>
                <a:effectLst/>
                <a:uLnTx/>
                <a:uFillTx/>
                <a:latin typeface="Footlight MT Light" panose="0204060206030A020304" pitchFamily="18" charset="0"/>
                <a:ea typeface="+mn-ea"/>
                <a:cs typeface="+mn-cs"/>
              </a:rPr>
              <a:t>(45 pièces) - </a:t>
            </a:r>
            <a:r>
              <a:rPr lang="fr-FR" sz="1100" b="1" dirty="0">
                <a:solidFill>
                  <a:srgbClr val="8D605E"/>
                </a:solidFill>
                <a:latin typeface="Footlight MT Light" panose="0204060206030A020304" pitchFamily="18" charset="0"/>
              </a:rPr>
              <a:t>Saveur au choix</a:t>
            </a:r>
            <a:endParaRPr kumimoji="0" lang="fr-FR" sz="1100" b="0" i="0" u="none" strike="noStrike" kern="1200" cap="none" spc="0" normalizeH="0" baseline="0" noProof="0" dirty="0">
              <a:ln>
                <a:noFill/>
              </a:ln>
              <a:solidFill>
                <a:srgbClr val="000000"/>
              </a:solidFill>
              <a:effectLst/>
              <a:uLnTx/>
              <a:uFillTx/>
              <a:latin typeface="Ubuntu"/>
              <a:ea typeface="+mn-ea"/>
              <a:cs typeface="+mn-cs"/>
            </a:endParaRPr>
          </a:p>
          <a:p>
            <a:pPr algn="just"/>
            <a:endParaRPr lang="fr-FR" sz="1100" b="1" dirty="0">
              <a:latin typeface="Ubuntu"/>
            </a:endParaRPr>
          </a:p>
          <a:p>
            <a:pPr algn="just"/>
            <a:r>
              <a:rPr lang="fr-FR" sz="1100" dirty="0">
                <a:latin typeface="Ubuntu"/>
              </a:rPr>
              <a:t>Pastrami-coleslaw et crudités-gingembre</a:t>
            </a:r>
          </a:p>
          <a:p>
            <a:pPr algn="just"/>
            <a:r>
              <a:rPr lang="fr-FR" sz="1100" dirty="0">
                <a:latin typeface="Ubuntu"/>
              </a:rPr>
              <a:t>47€HT </a:t>
            </a:r>
            <a:r>
              <a:rPr lang="fr-FR" sz="1100" dirty="0">
                <a:solidFill>
                  <a:srgbClr val="7D858F"/>
                </a:solidFill>
                <a:latin typeface="Ubuntu"/>
              </a:rPr>
              <a:t>51,70€TTC</a:t>
            </a:r>
          </a:p>
          <a:p>
            <a:pPr algn="just"/>
            <a:endParaRPr lang="fr-FR" sz="1100" dirty="0">
              <a:latin typeface="Ubuntu"/>
            </a:endParaRPr>
          </a:p>
          <a:p>
            <a:pPr algn="just"/>
            <a:r>
              <a:rPr lang="fr-FR" sz="1100" dirty="0">
                <a:latin typeface="Ubuntu"/>
              </a:rPr>
              <a:t>Saumon fumé et volaille-comté</a:t>
            </a:r>
          </a:p>
          <a:p>
            <a:pPr algn="just"/>
            <a:r>
              <a:rPr lang="fr-FR" sz="1100" dirty="0">
                <a:latin typeface="Ubuntu"/>
              </a:rPr>
              <a:t>56€HT </a:t>
            </a:r>
            <a:r>
              <a:rPr lang="fr-FR" sz="1100" dirty="0">
                <a:solidFill>
                  <a:srgbClr val="7D858F"/>
                </a:solidFill>
                <a:latin typeface="Ubuntu"/>
              </a:rPr>
              <a:t>61,60€TTC</a:t>
            </a:r>
          </a:p>
        </p:txBody>
      </p:sp>
      <p:pic>
        <p:nvPicPr>
          <p:cNvPr id="35" name="Image 8">
            <a:extLst>
              <a:ext uri="{FF2B5EF4-FFF2-40B4-BE49-F238E27FC236}">
                <a16:creationId xmlns:a16="http://schemas.microsoft.com/office/drawing/2014/main" id="{79ED27FC-46EF-4696-8406-1F79DEAD77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8" y="3970266"/>
            <a:ext cx="2701003" cy="229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a:extLst>
              <a:ext uri="{FF2B5EF4-FFF2-40B4-BE49-F238E27FC236}">
                <a16:creationId xmlns:a16="http://schemas.microsoft.com/office/drawing/2014/main" id="{120562F1-AB35-4C59-9EB3-67B1B77629AE}"/>
              </a:ext>
            </a:extLst>
          </p:cNvPr>
          <p:cNvSpPr/>
          <p:nvPr/>
        </p:nvSpPr>
        <p:spPr>
          <a:xfrm>
            <a:off x="2432544" y="4296415"/>
            <a:ext cx="2884722" cy="169277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8D605E"/>
                </a:solidFill>
                <a:effectLst/>
                <a:uLnTx/>
                <a:uFillTx/>
                <a:latin typeface="Footlight MT Light" panose="0204060206030A020304" pitchFamily="18" charset="0"/>
                <a:ea typeface="+mn-ea"/>
                <a:cs typeface="+mn-cs"/>
              </a:rPr>
              <a:t>Top crudités </a:t>
            </a:r>
            <a:r>
              <a:rPr kumimoji="0" lang="fr-FR" sz="1100" b="1" i="0" u="none" strike="noStrike" kern="1200" cap="none" spc="0" normalizeH="0" baseline="0" noProof="0" dirty="0">
                <a:ln>
                  <a:noFill/>
                </a:ln>
                <a:solidFill>
                  <a:srgbClr val="8D605E"/>
                </a:solidFill>
                <a:effectLst/>
                <a:uLnTx/>
                <a:uFillTx/>
                <a:latin typeface="Footlight MT Light" panose="0204060206030A020304" pitchFamily="18" charset="0"/>
                <a:ea typeface="+mn-ea"/>
                <a:cs typeface="+mn-cs"/>
              </a:rPr>
              <a:t>(1,5 kg)</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Ubuntu"/>
              <a:ea typeface="+mn-ea"/>
              <a:cs typeface="+mn-cs"/>
            </a:endParaRPr>
          </a:p>
          <a:p>
            <a:pPr lvl="0" algn="just"/>
            <a:r>
              <a:rPr lang="fr-FR" sz="1100" b="1" dirty="0">
                <a:solidFill>
                  <a:prstClr val="black"/>
                </a:solidFill>
                <a:latin typeface="Ubuntu"/>
              </a:rPr>
              <a:t>Légumes croquants :</a:t>
            </a:r>
          </a:p>
          <a:p>
            <a:pPr lvl="0" algn="just"/>
            <a:endParaRPr kumimoji="0" lang="fr-FR" sz="1100" b="1" i="1" u="none" strike="noStrike" kern="1200" cap="none" spc="0" normalizeH="0" baseline="0" noProof="0" dirty="0">
              <a:ln>
                <a:noFill/>
              </a:ln>
              <a:solidFill>
                <a:prstClr val="black"/>
              </a:solidFill>
              <a:effectLst/>
              <a:uLnTx/>
              <a:uFillTx/>
              <a:latin typeface="Ubuntu"/>
            </a:endParaRPr>
          </a:p>
          <a:p>
            <a:pPr lvl="0" algn="just"/>
            <a:r>
              <a:rPr lang="fr-FR" sz="1100" dirty="0">
                <a:solidFill>
                  <a:prstClr val="black"/>
                </a:solidFill>
                <a:latin typeface="Ubuntu"/>
              </a:rPr>
              <a:t>• Carotte		• Navet</a:t>
            </a:r>
          </a:p>
          <a:p>
            <a:pPr lvl="0" algn="just"/>
            <a:r>
              <a:rPr lang="fr-FR" sz="1100" dirty="0">
                <a:solidFill>
                  <a:prstClr val="black"/>
                </a:solidFill>
                <a:latin typeface="Ubuntu"/>
              </a:rPr>
              <a:t>• Concombre		• Tomate cerise</a:t>
            </a:r>
          </a:p>
          <a:p>
            <a:pPr lvl="0" algn="just"/>
            <a:r>
              <a:rPr lang="fr-FR" sz="1100" dirty="0">
                <a:solidFill>
                  <a:prstClr val="black"/>
                </a:solidFill>
                <a:latin typeface="Ubuntu"/>
              </a:rPr>
              <a:t>• Poivron		• Œuf de caille</a:t>
            </a:r>
          </a:p>
          <a:p>
            <a:pPr lvl="0" algn="just"/>
            <a:endParaRPr kumimoji="0" lang="fr-FR" sz="1100" u="none" strike="noStrike" kern="1200" cap="none" spc="0" normalizeH="0" baseline="0" noProof="0" dirty="0">
              <a:ln>
                <a:noFill/>
              </a:ln>
              <a:solidFill>
                <a:prstClr val="black"/>
              </a:solidFill>
              <a:effectLst/>
              <a:uLnTx/>
              <a:uFillTx/>
              <a:latin typeface="Ubuntu"/>
            </a:endParaRPr>
          </a:p>
          <a:p>
            <a:pPr lvl="0" algn="just"/>
            <a:r>
              <a:rPr lang="fr-FR" sz="1000" i="1" dirty="0">
                <a:solidFill>
                  <a:prstClr val="black"/>
                </a:solidFill>
                <a:latin typeface="Ubuntu"/>
              </a:rPr>
              <a:t>Assortiment sauce crémée</a:t>
            </a:r>
          </a:p>
        </p:txBody>
      </p:sp>
      <p:sp>
        <p:nvSpPr>
          <p:cNvPr id="38" name="Rectangle 37">
            <a:extLst>
              <a:ext uri="{FF2B5EF4-FFF2-40B4-BE49-F238E27FC236}">
                <a16:creationId xmlns:a16="http://schemas.microsoft.com/office/drawing/2014/main" id="{CCE64EEA-C053-4801-8CA5-1662E96D9C4E}"/>
              </a:ext>
            </a:extLst>
          </p:cNvPr>
          <p:cNvSpPr/>
          <p:nvPr/>
        </p:nvSpPr>
        <p:spPr>
          <a:xfrm>
            <a:off x="2432541" y="6257683"/>
            <a:ext cx="1598746"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dirty="0">
                <a:solidFill>
                  <a:srgbClr val="000000"/>
                </a:solidFill>
                <a:latin typeface="Ubuntu"/>
              </a:rPr>
              <a:t>46</a:t>
            </a:r>
            <a:r>
              <a:rPr kumimoji="0" lang="fr-FR" sz="1100" b="0" i="0" u="none" strike="noStrike" kern="1200" cap="none" spc="0" normalizeH="0" baseline="0" noProof="0" dirty="0">
                <a:ln>
                  <a:noFill/>
                </a:ln>
                <a:solidFill>
                  <a:srgbClr val="000000"/>
                </a:solidFill>
                <a:effectLst/>
                <a:uLnTx/>
                <a:uFillTx/>
                <a:latin typeface="Ubuntu"/>
                <a:ea typeface="+mn-ea"/>
                <a:cs typeface="+mn-cs"/>
              </a:rPr>
              <a:t>€</a:t>
            </a:r>
            <a:r>
              <a:rPr kumimoji="0" lang="fr-FR" sz="1100" b="0" i="0" u="none" strike="noStrike" kern="1200" cap="none" spc="0" normalizeH="0" baseline="0" noProof="0" dirty="0" err="1">
                <a:ln>
                  <a:noFill/>
                </a:ln>
                <a:solidFill>
                  <a:srgbClr val="000000"/>
                </a:solidFill>
                <a:effectLst/>
                <a:uLnTx/>
                <a:uFillTx/>
                <a:latin typeface="Ubuntu"/>
                <a:ea typeface="+mn-ea"/>
                <a:cs typeface="+mn-cs"/>
              </a:rPr>
              <a:t>ht</a:t>
            </a:r>
            <a:r>
              <a:rPr kumimoji="0" lang="fr-FR" sz="1100" b="0" i="0" u="none" strike="noStrike" kern="1200" cap="none" spc="0" normalizeH="0" baseline="0" noProof="0" dirty="0">
                <a:ln>
                  <a:noFill/>
                </a:ln>
                <a:solidFill>
                  <a:srgbClr val="000000"/>
                </a:solidFill>
                <a:effectLst/>
                <a:uLnTx/>
                <a:uFillTx/>
                <a:latin typeface="Ubuntu"/>
                <a:ea typeface="+mn-ea"/>
                <a:cs typeface="+mn-cs"/>
              </a:rPr>
              <a:t> </a:t>
            </a:r>
            <a:r>
              <a:rPr kumimoji="0" lang="fr-FR" sz="1100" b="0" i="0" u="none" strike="noStrike" kern="1200" cap="none" spc="0" normalizeH="0" baseline="0" noProof="0" dirty="0">
                <a:ln>
                  <a:noFill/>
                </a:ln>
                <a:solidFill>
                  <a:srgbClr val="7D858F"/>
                </a:solidFill>
                <a:effectLst/>
                <a:uLnTx/>
                <a:uFillTx/>
                <a:latin typeface="Ubuntu"/>
                <a:ea typeface="+mn-ea"/>
                <a:cs typeface="+mn-cs"/>
              </a:rPr>
              <a:t>50,60€TTC</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 name="Image 33">
            <a:extLst>
              <a:ext uri="{FF2B5EF4-FFF2-40B4-BE49-F238E27FC236}">
                <a16:creationId xmlns:a16="http://schemas.microsoft.com/office/drawing/2014/main" id="{2A1ABD45-884D-4CCE-97E8-8AAB0656AB72}"/>
              </a:ext>
            </a:extLst>
          </p:cNvPr>
          <p:cNvPicPr>
            <a:picLocks noChangeAspect="1"/>
          </p:cNvPicPr>
          <p:nvPr/>
        </p:nvPicPr>
        <p:blipFill>
          <a:blip r:embed="rId5"/>
          <a:stretch>
            <a:fillRect/>
          </a:stretch>
        </p:blipFill>
        <p:spPr>
          <a:xfrm>
            <a:off x="9388633" y="6620"/>
            <a:ext cx="517265" cy="527407"/>
          </a:xfrm>
          <a:prstGeom prst="rect">
            <a:avLst/>
          </a:prstGeom>
        </p:spPr>
      </p:pic>
      <p:sp>
        <p:nvSpPr>
          <p:cNvPr id="3" name="Rectangle 2">
            <a:extLst>
              <a:ext uri="{FF2B5EF4-FFF2-40B4-BE49-F238E27FC236}">
                <a16:creationId xmlns:a16="http://schemas.microsoft.com/office/drawing/2014/main" id="{4A2FBB7F-4F7B-465C-998A-BCC7EABD2C22}"/>
              </a:ext>
            </a:extLst>
          </p:cNvPr>
          <p:cNvSpPr/>
          <p:nvPr/>
        </p:nvSpPr>
        <p:spPr>
          <a:xfrm>
            <a:off x="5888767" y="5576382"/>
            <a:ext cx="2351979" cy="784830"/>
          </a:xfrm>
          <a:prstGeom prst="rect">
            <a:avLst/>
          </a:prstGeom>
        </p:spPr>
        <p:txBody>
          <a:bodyPr wrap="square">
            <a:spAutoFit/>
          </a:bodyPr>
          <a:lstStyle/>
          <a:p>
            <a:pPr algn="just">
              <a:defRPr/>
            </a:pPr>
            <a:r>
              <a:rPr lang="fr-FR" sz="1600" b="1" dirty="0">
                <a:solidFill>
                  <a:srgbClr val="8D605E"/>
                </a:solidFill>
                <a:latin typeface="Footlight MT Light" panose="0204060206030A020304" pitchFamily="18" charset="0"/>
              </a:rPr>
              <a:t>Cake sud-sud </a:t>
            </a:r>
            <a:r>
              <a:rPr lang="fr-FR" sz="1100" b="1" dirty="0">
                <a:solidFill>
                  <a:srgbClr val="8D605E"/>
                </a:solidFill>
                <a:latin typeface="Footlight MT Light" panose="0204060206030A020304" pitchFamily="18" charset="0"/>
              </a:rPr>
              <a:t>(350g)</a:t>
            </a:r>
          </a:p>
          <a:p>
            <a:r>
              <a:rPr lang="fr-FR" sz="1100" b="1" dirty="0">
                <a:latin typeface="Ubuntu-Medium"/>
              </a:rPr>
              <a:t>Cake au pesto, </a:t>
            </a:r>
            <a:r>
              <a:rPr lang="fr-FR" sz="1100" dirty="0">
                <a:latin typeface="Ubuntu-Medium"/>
              </a:rPr>
              <a:t>féta, olive,</a:t>
            </a:r>
          </a:p>
          <a:p>
            <a:r>
              <a:rPr lang="fr-FR" sz="1100" dirty="0">
                <a:latin typeface="Ubuntu-Medium"/>
              </a:rPr>
              <a:t>tomate confit</a:t>
            </a:r>
            <a:r>
              <a:rPr lang="fr-FR" sz="800" dirty="0">
                <a:solidFill>
                  <a:srgbClr val="000000"/>
                </a:solidFill>
                <a:latin typeface="Ubuntu-Medium"/>
              </a:rPr>
              <a:t>e</a:t>
            </a:r>
          </a:p>
          <a:p>
            <a:r>
              <a:rPr lang="fr-FR" sz="700" i="1" dirty="0">
                <a:solidFill>
                  <a:srgbClr val="000000"/>
                </a:solidFill>
                <a:latin typeface="Ubuntu-LightItalic"/>
              </a:rPr>
              <a:t>Couteau inclus</a:t>
            </a:r>
            <a:endParaRPr lang="fr-FR" dirty="0"/>
          </a:p>
        </p:txBody>
      </p:sp>
      <p:sp>
        <p:nvSpPr>
          <p:cNvPr id="5" name="Rectangle 4">
            <a:extLst>
              <a:ext uri="{FF2B5EF4-FFF2-40B4-BE49-F238E27FC236}">
                <a16:creationId xmlns:a16="http://schemas.microsoft.com/office/drawing/2014/main" id="{2715F852-A263-4FAC-AB32-FBBC66B38F7C}"/>
              </a:ext>
            </a:extLst>
          </p:cNvPr>
          <p:cNvSpPr/>
          <p:nvPr/>
        </p:nvSpPr>
        <p:spPr>
          <a:xfrm>
            <a:off x="6958825" y="6097149"/>
            <a:ext cx="1342034" cy="261610"/>
          </a:xfrm>
          <a:prstGeom prst="rect">
            <a:avLst/>
          </a:prstGeom>
        </p:spPr>
        <p:txBody>
          <a:bodyPr wrap="none">
            <a:spAutoFit/>
          </a:bodyPr>
          <a:lstStyle/>
          <a:p>
            <a:pPr lvl="0">
              <a:defRPr/>
            </a:pPr>
            <a:r>
              <a:rPr lang="fr-FR" sz="1100" dirty="0">
                <a:solidFill>
                  <a:srgbClr val="000000"/>
                </a:solidFill>
                <a:latin typeface="Ubuntu"/>
              </a:rPr>
              <a:t>12,30€ht </a:t>
            </a:r>
            <a:r>
              <a:rPr lang="fr-FR" sz="1100" dirty="0">
                <a:solidFill>
                  <a:srgbClr val="7D858F"/>
                </a:solidFill>
                <a:latin typeface="Ubuntu"/>
              </a:rPr>
              <a:t>13,53€TTC</a:t>
            </a:r>
            <a:endParaRPr lang="fr-FR" dirty="0">
              <a:solidFill>
                <a:prstClr val="black"/>
              </a:solidFill>
            </a:endParaRPr>
          </a:p>
        </p:txBody>
      </p:sp>
      <p:pic>
        <p:nvPicPr>
          <p:cNvPr id="17" name="Image 16">
            <a:extLst>
              <a:ext uri="{FF2B5EF4-FFF2-40B4-BE49-F238E27FC236}">
                <a16:creationId xmlns:a16="http://schemas.microsoft.com/office/drawing/2014/main" id="{C29D3476-9ED9-4D4C-A03B-A48BC346F8DB}"/>
              </a:ext>
            </a:extLst>
          </p:cNvPr>
          <p:cNvPicPr>
            <a:picLocks noChangeAspect="1"/>
          </p:cNvPicPr>
          <p:nvPr/>
        </p:nvPicPr>
        <p:blipFill>
          <a:blip r:embed="rId6"/>
          <a:stretch>
            <a:fillRect/>
          </a:stretch>
        </p:blipFill>
        <p:spPr>
          <a:xfrm>
            <a:off x="5378522" y="333693"/>
            <a:ext cx="3238500" cy="2162175"/>
          </a:xfrm>
          <a:prstGeom prst="rect">
            <a:avLst/>
          </a:prstGeom>
        </p:spPr>
      </p:pic>
      <p:pic>
        <p:nvPicPr>
          <p:cNvPr id="7" name="Image 6">
            <a:extLst>
              <a:ext uri="{FF2B5EF4-FFF2-40B4-BE49-F238E27FC236}">
                <a16:creationId xmlns:a16="http://schemas.microsoft.com/office/drawing/2014/main" id="{E1C4AFAD-97E1-442F-9E2B-9518A187FF60}"/>
              </a:ext>
            </a:extLst>
          </p:cNvPr>
          <p:cNvPicPr>
            <a:picLocks noChangeAspect="1"/>
          </p:cNvPicPr>
          <p:nvPr/>
        </p:nvPicPr>
        <p:blipFill>
          <a:blip r:embed="rId7"/>
          <a:stretch>
            <a:fillRect/>
          </a:stretch>
        </p:blipFill>
        <p:spPr>
          <a:xfrm>
            <a:off x="5746543" y="2245352"/>
            <a:ext cx="2828789" cy="1408298"/>
          </a:xfrm>
          <a:prstGeom prst="rect">
            <a:avLst/>
          </a:prstGeom>
        </p:spPr>
      </p:pic>
      <p:sp>
        <p:nvSpPr>
          <p:cNvPr id="21" name="Rectangle 20">
            <a:extLst>
              <a:ext uri="{FF2B5EF4-FFF2-40B4-BE49-F238E27FC236}">
                <a16:creationId xmlns:a16="http://schemas.microsoft.com/office/drawing/2014/main" id="{55413BEB-1304-46EE-96E2-05B23D63862D}"/>
              </a:ext>
            </a:extLst>
          </p:cNvPr>
          <p:cNvSpPr/>
          <p:nvPr/>
        </p:nvSpPr>
        <p:spPr>
          <a:xfrm>
            <a:off x="7601874" y="718551"/>
            <a:ext cx="1342034" cy="261610"/>
          </a:xfrm>
          <a:prstGeom prst="rect">
            <a:avLst/>
          </a:prstGeom>
        </p:spPr>
        <p:txBody>
          <a:bodyPr wrap="none">
            <a:spAutoFit/>
          </a:bodyPr>
          <a:lstStyle/>
          <a:p>
            <a:pPr lvl="0">
              <a:defRPr/>
            </a:pPr>
            <a:r>
              <a:rPr lang="fr-FR" sz="1100" dirty="0">
                <a:solidFill>
                  <a:srgbClr val="000000"/>
                </a:solidFill>
                <a:latin typeface="Ubuntu"/>
              </a:rPr>
              <a:t>29,50€ht </a:t>
            </a:r>
            <a:r>
              <a:rPr lang="fr-FR" sz="1100" dirty="0">
                <a:solidFill>
                  <a:srgbClr val="7D858F"/>
                </a:solidFill>
                <a:latin typeface="Ubuntu"/>
              </a:rPr>
              <a:t>32,45€TTC</a:t>
            </a:r>
            <a:endParaRPr lang="fr-FR" dirty="0">
              <a:solidFill>
                <a:prstClr val="black"/>
              </a:solidFill>
            </a:endParaRPr>
          </a:p>
        </p:txBody>
      </p:sp>
    </p:spTree>
    <p:extLst>
      <p:ext uri="{BB962C8B-B14F-4D97-AF65-F5344CB8AC3E}">
        <p14:creationId xmlns:p14="http://schemas.microsoft.com/office/powerpoint/2010/main" val="2538693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offres cocktails salés</a:t>
            </a:r>
            <a:endParaRPr lang="fr-FR" sz="1600" dirty="0">
              <a:latin typeface="Ubuntu"/>
            </a:endParaRPr>
          </a:p>
        </p:txBody>
      </p:sp>
      <p:sp>
        <p:nvSpPr>
          <p:cNvPr id="19" name="Rectangle 18"/>
          <p:cNvSpPr/>
          <p:nvPr/>
        </p:nvSpPr>
        <p:spPr>
          <a:xfrm>
            <a:off x="473894" y="2724701"/>
            <a:ext cx="2790006" cy="1431161"/>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Club sandwichs </a:t>
            </a:r>
            <a:r>
              <a:rPr lang="fr-FR" sz="1100" b="1" dirty="0">
                <a:solidFill>
                  <a:srgbClr val="8D605E"/>
                </a:solidFill>
                <a:latin typeface="Footlight MT Light" panose="0204060206030A020304" pitchFamily="18" charset="0"/>
              </a:rPr>
              <a:t>(12 pièces)</a:t>
            </a:r>
          </a:p>
          <a:p>
            <a:pPr algn="just"/>
            <a:endParaRPr lang="fr-FR" sz="1600" b="1" dirty="0">
              <a:solidFill>
                <a:srgbClr val="8D605E"/>
              </a:solidFill>
              <a:latin typeface="Footlight MT Light" panose="0204060206030A020304" pitchFamily="18" charset="0"/>
            </a:endParaRPr>
          </a:p>
          <a:p>
            <a:r>
              <a:rPr lang="fr-FR" sz="1100" b="1" dirty="0">
                <a:latin typeface="Ubuntu-Medium"/>
              </a:rPr>
              <a:t>Club céréales, </a:t>
            </a:r>
            <a:r>
              <a:rPr lang="fr-FR" sz="1100" b="1" dirty="0">
                <a:latin typeface="Ubuntu-Light"/>
              </a:rPr>
              <a:t>rôti de </a:t>
            </a:r>
            <a:r>
              <a:rPr lang="fr-FR" sz="1100" b="1" dirty="0" err="1">
                <a:latin typeface="Ubuntu-Light"/>
              </a:rPr>
              <a:t>boeuf</a:t>
            </a:r>
            <a:r>
              <a:rPr lang="fr-FR" sz="1100" b="1" dirty="0">
                <a:latin typeface="Ubuntu-Light"/>
              </a:rPr>
              <a:t>, </a:t>
            </a:r>
            <a:r>
              <a:rPr lang="fr-FR" sz="1100" dirty="0" err="1">
                <a:latin typeface="Ubuntu-Light"/>
              </a:rPr>
              <a:t>yellow</a:t>
            </a:r>
            <a:r>
              <a:rPr lang="fr-FR" sz="1100" dirty="0">
                <a:latin typeface="Ubuntu-Light"/>
              </a:rPr>
              <a:t> </a:t>
            </a:r>
            <a:r>
              <a:rPr lang="fr-FR" sz="1100" dirty="0" err="1">
                <a:latin typeface="Ubuntu-Light"/>
              </a:rPr>
              <a:t>mustard</a:t>
            </a:r>
            <a:r>
              <a:rPr lang="fr-FR" sz="1100" dirty="0">
                <a:latin typeface="Ubuntu-Light"/>
              </a:rPr>
              <a:t>,</a:t>
            </a:r>
          </a:p>
          <a:p>
            <a:r>
              <a:rPr lang="fr-FR" sz="1100" dirty="0">
                <a:latin typeface="Ubuntu-Light"/>
              </a:rPr>
              <a:t>pousses d’épinard, cornichon « </a:t>
            </a:r>
            <a:r>
              <a:rPr lang="fr-FR" sz="1100" dirty="0" err="1">
                <a:latin typeface="Ubuntu-Light"/>
              </a:rPr>
              <a:t>molossol</a:t>
            </a:r>
            <a:r>
              <a:rPr lang="fr-FR" sz="1100" dirty="0">
                <a:latin typeface="Ubuntu-Light"/>
              </a:rPr>
              <a:t> »</a:t>
            </a:r>
          </a:p>
          <a:p>
            <a:endParaRPr lang="fr-FR" sz="1100" dirty="0">
              <a:latin typeface="Ubuntu-Light"/>
            </a:endParaRPr>
          </a:p>
          <a:p>
            <a:r>
              <a:rPr lang="fr-FR" sz="1100" b="1" dirty="0">
                <a:latin typeface="Ubuntu-Medium"/>
              </a:rPr>
              <a:t>Club polaire, </a:t>
            </a:r>
            <a:r>
              <a:rPr lang="fr-FR" sz="1100" b="1" dirty="0">
                <a:latin typeface="Ubuntu-Light"/>
              </a:rPr>
              <a:t>houmous, </a:t>
            </a:r>
            <a:r>
              <a:rPr lang="fr-FR" sz="1100" dirty="0">
                <a:latin typeface="Ubuntu-Light"/>
              </a:rPr>
              <a:t>légumes grillés, roquette</a:t>
            </a:r>
            <a:endParaRPr lang="fr-FR" sz="1100" dirty="0">
              <a:latin typeface="Ubuntu"/>
            </a:endParaRPr>
          </a:p>
        </p:txBody>
      </p:sp>
      <p:sp>
        <p:nvSpPr>
          <p:cNvPr id="21" name="Rectangle 20"/>
          <p:cNvSpPr/>
          <p:nvPr/>
        </p:nvSpPr>
        <p:spPr>
          <a:xfrm>
            <a:off x="3568470" y="2828816"/>
            <a:ext cx="3066506" cy="2108269"/>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L’Urban </a:t>
            </a:r>
            <a:r>
              <a:rPr lang="fr-FR" sz="1600" b="1" dirty="0" err="1">
                <a:solidFill>
                  <a:srgbClr val="8D605E"/>
                </a:solidFill>
                <a:latin typeface="Footlight MT Light" panose="0204060206030A020304" pitchFamily="18" charset="0"/>
              </a:rPr>
              <a:t>street</a:t>
            </a:r>
            <a:r>
              <a:rPr lang="fr-FR" sz="1600" b="1" dirty="0">
                <a:solidFill>
                  <a:srgbClr val="8D605E"/>
                </a:solidFill>
                <a:latin typeface="Footlight MT Light" panose="0204060206030A020304" pitchFamily="18" charset="0"/>
              </a:rPr>
              <a:t> </a:t>
            </a:r>
            <a:r>
              <a:rPr lang="fr-FR" sz="1100" b="1" dirty="0">
                <a:solidFill>
                  <a:srgbClr val="8D605E"/>
                </a:solidFill>
                <a:latin typeface="Footlight MT Light" panose="0204060206030A020304" pitchFamily="18" charset="0"/>
              </a:rPr>
              <a:t>(27 pièces)</a:t>
            </a:r>
          </a:p>
          <a:p>
            <a:pPr algn="just"/>
            <a:endParaRPr lang="fr-FR" sz="1600" b="1" dirty="0">
              <a:solidFill>
                <a:srgbClr val="8D605E"/>
              </a:solidFill>
              <a:latin typeface="Footlight MT Light" panose="0204060206030A020304" pitchFamily="18" charset="0"/>
            </a:endParaRPr>
          </a:p>
          <a:p>
            <a:r>
              <a:rPr lang="fr-FR" sz="1100" b="1" dirty="0">
                <a:latin typeface="Ubuntu-Medium"/>
              </a:rPr>
              <a:t>Plateau de pitas</a:t>
            </a:r>
          </a:p>
          <a:p>
            <a:r>
              <a:rPr lang="fr-FR" sz="1100" dirty="0">
                <a:latin typeface="Ubuntu-Medium"/>
              </a:rPr>
              <a:t>Pita chèvre Sainte-Maure et ratatouille</a:t>
            </a:r>
          </a:p>
          <a:p>
            <a:r>
              <a:rPr lang="fr-FR" sz="1100" dirty="0">
                <a:latin typeface="Ubuntu-Medium"/>
              </a:rPr>
              <a:t>Pita boulette de volaille </a:t>
            </a:r>
            <a:r>
              <a:rPr lang="fr-FR" sz="1100" dirty="0" err="1">
                <a:latin typeface="Ubuntu-Medium"/>
              </a:rPr>
              <a:t>Tsukune</a:t>
            </a:r>
            <a:r>
              <a:rPr lang="fr-FR" sz="1100" dirty="0">
                <a:latin typeface="Ubuntu-Medium"/>
              </a:rPr>
              <a:t> et sauce tartare</a:t>
            </a:r>
          </a:p>
          <a:p>
            <a:r>
              <a:rPr lang="fr-FR" sz="1100" dirty="0">
                <a:latin typeface="Ubuntu-Medium"/>
              </a:rPr>
              <a:t>Pita Saint-Jacques, poivron et </a:t>
            </a:r>
            <a:r>
              <a:rPr lang="fr-FR" sz="1100" dirty="0" err="1">
                <a:latin typeface="Ubuntu-Medium"/>
              </a:rPr>
              <a:t>piquillo</a:t>
            </a:r>
            <a:r>
              <a:rPr lang="fr-FR" sz="1100" dirty="0">
                <a:latin typeface="Ubuntu-Medium"/>
              </a:rPr>
              <a:t>, sauce yuzu</a:t>
            </a:r>
          </a:p>
          <a:p>
            <a:endParaRPr lang="fr-FR" sz="1100" dirty="0">
              <a:latin typeface="Ubuntu-Medium"/>
            </a:endParaRPr>
          </a:p>
          <a:p>
            <a:r>
              <a:rPr lang="fr-FR" sz="1100" b="1" dirty="0">
                <a:latin typeface="Ubuntu-Medium"/>
              </a:rPr>
              <a:t>Plateau de briochins</a:t>
            </a:r>
          </a:p>
          <a:p>
            <a:r>
              <a:rPr lang="fr-FR" sz="1100" dirty="0">
                <a:latin typeface="Ubuntu-Light"/>
              </a:rPr>
              <a:t>Briochin au pavot et volaille au curry</a:t>
            </a:r>
          </a:p>
          <a:p>
            <a:r>
              <a:rPr lang="fr-FR" sz="1100" dirty="0">
                <a:latin typeface="Ubuntu-Light"/>
              </a:rPr>
              <a:t>Briochin au saumon citronné</a:t>
            </a:r>
          </a:p>
          <a:p>
            <a:r>
              <a:rPr lang="fr-FR" sz="1100" dirty="0">
                <a:latin typeface="Ubuntu-Light"/>
              </a:rPr>
              <a:t>Briochin au sésame, ratatouille et pesto</a:t>
            </a:r>
            <a:endParaRPr lang="fr-FR" sz="1100" dirty="0">
              <a:latin typeface="Ubuntu-Medium"/>
            </a:endParaRPr>
          </a:p>
        </p:txBody>
      </p:sp>
      <p:sp>
        <p:nvSpPr>
          <p:cNvPr id="29" name="Rectangle 28"/>
          <p:cNvSpPr/>
          <p:nvPr/>
        </p:nvSpPr>
        <p:spPr>
          <a:xfrm>
            <a:off x="466274" y="5391399"/>
            <a:ext cx="2112010" cy="261610"/>
          </a:xfrm>
          <a:prstGeom prst="rect">
            <a:avLst/>
          </a:prstGeom>
        </p:spPr>
        <p:txBody>
          <a:bodyPr wrap="square">
            <a:spAutoFit/>
          </a:bodyPr>
          <a:lstStyle/>
          <a:p>
            <a:r>
              <a:rPr lang="fr-FR" sz="1100" dirty="0">
                <a:solidFill>
                  <a:srgbClr val="000000"/>
                </a:solidFill>
                <a:latin typeface="Ubuntu"/>
              </a:rPr>
              <a:t>25,00€ht </a:t>
            </a:r>
            <a:r>
              <a:rPr lang="fr-FR" sz="1100" dirty="0">
                <a:solidFill>
                  <a:srgbClr val="7D858F"/>
                </a:solidFill>
                <a:latin typeface="Ubuntu"/>
              </a:rPr>
              <a:t>27,50€TTC</a:t>
            </a:r>
          </a:p>
        </p:txBody>
      </p:sp>
      <p:sp>
        <p:nvSpPr>
          <p:cNvPr id="30" name="Rectangle 29"/>
          <p:cNvSpPr/>
          <p:nvPr/>
        </p:nvSpPr>
        <p:spPr>
          <a:xfrm>
            <a:off x="3667576" y="5391399"/>
            <a:ext cx="1700714" cy="261610"/>
          </a:xfrm>
          <a:prstGeom prst="rect">
            <a:avLst/>
          </a:prstGeom>
        </p:spPr>
        <p:txBody>
          <a:bodyPr wrap="square">
            <a:spAutoFit/>
          </a:bodyPr>
          <a:lstStyle/>
          <a:p>
            <a:r>
              <a:rPr lang="fr-FR" sz="1100" dirty="0">
                <a:solidFill>
                  <a:srgbClr val="000000"/>
                </a:solidFill>
                <a:latin typeface="Ubuntu"/>
              </a:rPr>
              <a:t>52,00€ht </a:t>
            </a:r>
            <a:r>
              <a:rPr lang="fr-FR" sz="1100" dirty="0">
                <a:solidFill>
                  <a:srgbClr val="7D858F"/>
                </a:solidFill>
                <a:latin typeface="Ubuntu"/>
              </a:rPr>
              <a:t>57,20€TTC</a:t>
            </a:r>
            <a:endParaRPr lang="fr-FR" dirty="0"/>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400" b="1" dirty="0">
                <a:latin typeface="Ubuntu"/>
              </a:rPr>
              <a:t>COCKTAILS LUNCH</a:t>
            </a:r>
          </a:p>
        </p:txBody>
      </p:sp>
      <p:sp>
        <p:nvSpPr>
          <p:cNvPr id="28" name="Rectangle 27">
            <a:extLst>
              <a:ext uri="{FF2B5EF4-FFF2-40B4-BE49-F238E27FC236}">
                <a16:creationId xmlns:a16="http://schemas.microsoft.com/office/drawing/2014/main" id="{27448D76-0406-48ED-9A0B-177640130F6E}"/>
              </a:ext>
            </a:extLst>
          </p:cNvPr>
          <p:cNvSpPr/>
          <p:nvPr/>
        </p:nvSpPr>
        <p:spPr>
          <a:xfrm>
            <a:off x="6634976" y="2862713"/>
            <a:ext cx="3118624" cy="1600438"/>
          </a:xfrm>
          <a:prstGeom prst="rect">
            <a:avLst/>
          </a:prstGeom>
        </p:spPr>
        <p:txBody>
          <a:bodyPr wrap="square">
            <a:spAutoFit/>
          </a:bodyPr>
          <a:lstStyle/>
          <a:p>
            <a:pPr lvl="0" algn="just">
              <a:defRPr/>
            </a:pPr>
            <a:r>
              <a:rPr lang="fr-FR" sz="1600" b="1" dirty="0">
                <a:solidFill>
                  <a:srgbClr val="8D605E"/>
                </a:solidFill>
                <a:latin typeface="Footlight MT Light" panose="0204060206030A020304" pitchFamily="18" charset="0"/>
              </a:rPr>
              <a:t>Wraps &amp; Co </a:t>
            </a:r>
            <a:r>
              <a:rPr lang="fr-FR" sz="1100" b="1" dirty="0">
                <a:solidFill>
                  <a:srgbClr val="8D605E"/>
                </a:solidFill>
                <a:latin typeface="Footlight MT Light" panose="0204060206030A020304" pitchFamily="18" charset="0"/>
              </a:rPr>
              <a:t>(12 pièces)</a:t>
            </a:r>
          </a:p>
          <a:p>
            <a:pPr lvl="0" algn="just">
              <a:defRPr/>
            </a:pPr>
            <a:endParaRPr lang="fr-FR" sz="1600" b="1" dirty="0">
              <a:solidFill>
                <a:srgbClr val="8D605E"/>
              </a:solidFill>
              <a:latin typeface="Footlight MT Light" panose="0204060206030A020304" pitchFamily="18" charset="0"/>
            </a:endParaRPr>
          </a:p>
          <a:p>
            <a:r>
              <a:rPr lang="fr-FR" sz="1100" b="1" dirty="0">
                <a:latin typeface="Ubuntu-Medium"/>
              </a:rPr>
              <a:t>Wrap au saumon fumé, </a:t>
            </a:r>
            <a:r>
              <a:rPr lang="fr-FR" sz="1100" dirty="0">
                <a:latin typeface="Ubuntu-Medium"/>
              </a:rPr>
              <a:t>mayonnaise, sauce </a:t>
            </a:r>
            <a:r>
              <a:rPr lang="fr-FR" sz="1100" dirty="0" err="1">
                <a:latin typeface="Ubuntu-Medium"/>
              </a:rPr>
              <a:t>sweet</a:t>
            </a:r>
            <a:r>
              <a:rPr lang="fr-FR" sz="1100" dirty="0">
                <a:latin typeface="Ubuntu-Medium"/>
              </a:rPr>
              <a:t> </a:t>
            </a:r>
            <a:r>
              <a:rPr lang="fr-FR" sz="1100" dirty="0" err="1">
                <a:latin typeface="Ubuntu-Medium"/>
              </a:rPr>
              <a:t>chili,pousses</a:t>
            </a:r>
            <a:r>
              <a:rPr lang="fr-FR" sz="1100" dirty="0">
                <a:latin typeface="Ubuntu-Medium"/>
              </a:rPr>
              <a:t> de soja, salade romaine, menthe, coriandre</a:t>
            </a:r>
          </a:p>
          <a:p>
            <a:endParaRPr lang="fr-FR" sz="1100" b="1" dirty="0">
              <a:latin typeface="Ubuntu-Medium"/>
            </a:endParaRPr>
          </a:p>
          <a:p>
            <a:r>
              <a:rPr lang="fr-FR" sz="1100" b="1" dirty="0">
                <a:latin typeface="Ubuntu-Medium"/>
              </a:rPr>
              <a:t>Wrap de crudités</a:t>
            </a:r>
            <a:r>
              <a:rPr lang="fr-FR" sz="1100" dirty="0">
                <a:latin typeface="Ubuntu-Medium"/>
              </a:rPr>
              <a:t>, pousses d’épinard, salade trévise, concombre, carotte, poivron jaune</a:t>
            </a:r>
          </a:p>
        </p:txBody>
      </p:sp>
      <p:sp>
        <p:nvSpPr>
          <p:cNvPr id="32" name="Rectangle 31">
            <a:extLst>
              <a:ext uri="{FF2B5EF4-FFF2-40B4-BE49-F238E27FC236}">
                <a16:creationId xmlns:a16="http://schemas.microsoft.com/office/drawing/2014/main" id="{CDA06539-91F6-4967-843F-0FFA7E1B1D63}"/>
              </a:ext>
            </a:extLst>
          </p:cNvPr>
          <p:cNvSpPr/>
          <p:nvPr/>
        </p:nvSpPr>
        <p:spPr>
          <a:xfrm>
            <a:off x="6868878" y="5490216"/>
            <a:ext cx="1598746"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Ubuntu"/>
                <a:ea typeface="+mn-ea"/>
                <a:cs typeface="+mn-cs"/>
              </a:rPr>
              <a:t>30,00€ht </a:t>
            </a:r>
            <a:r>
              <a:rPr kumimoji="0" lang="fr-FR" sz="1100" b="0" i="0" u="none" strike="noStrike" kern="1200" cap="none" spc="0" normalizeH="0" baseline="0" noProof="0" dirty="0">
                <a:ln>
                  <a:noFill/>
                </a:ln>
                <a:solidFill>
                  <a:srgbClr val="7D858F"/>
                </a:solidFill>
                <a:effectLst/>
                <a:uLnTx/>
                <a:uFillTx/>
                <a:latin typeface="Ubuntu"/>
                <a:ea typeface="+mn-ea"/>
                <a:cs typeface="+mn-cs"/>
              </a:rPr>
              <a:t>33,00€TTC</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28015D86-C480-4128-88A7-13DF592D5391}"/>
              </a:ext>
            </a:extLst>
          </p:cNvPr>
          <p:cNvPicPr>
            <a:picLocks noChangeAspect="1"/>
          </p:cNvPicPr>
          <p:nvPr/>
        </p:nvPicPr>
        <p:blipFill>
          <a:blip r:embed="rId2"/>
          <a:stretch>
            <a:fillRect/>
          </a:stretch>
        </p:blipFill>
        <p:spPr>
          <a:xfrm>
            <a:off x="325430" y="495300"/>
            <a:ext cx="2696035" cy="1800000"/>
          </a:xfrm>
          <a:prstGeom prst="rect">
            <a:avLst/>
          </a:prstGeom>
        </p:spPr>
      </p:pic>
      <p:pic>
        <p:nvPicPr>
          <p:cNvPr id="12" name="Image 11">
            <a:extLst>
              <a:ext uri="{FF2B5EF4-FFF2-40B4-BE49-F238E27FC236}">
                <a16:creationId xmlns:a16="http://schemas.microsoft.com/office/drawing/2014/main" id="{4BF8891C-05EF-479E-83F9-64DC51A0C5E9}"/>
              </a:ext>
            </a:extLst>
          </p:cNvPr>
          <p:cNvPicPr>
            <a:picLocks noChangeAspect="1"/>
          </p:cNvPicPr>
          <p:nvPr/>
        </p:nvPicPr>
        <p:blipFill>
          <a:blip r:embed="rId3"/>
          <a:stretch>
            <a:fillRect/>
          </a:stretch>
        </p:blipFill>
        <p:spPr>
          <a:xfrm>
            <a:off x="3568470" y="574502"/>
            <a:ext cx="2696035" cy="1800000"/>
          </a:xfrm>
          <a:prstGeom prst="rect">
            <a:avLst/>
          </a:prstGeom>
        </p:spPr>
      </p:pic>
      <p:pic>
        <p:nvPicPr>
          <p:cNvPr id="14" name="Image 13">
            <a:extLst>
              <a:ext uri="{FF2B5EF4-FFF2-40B4-BE49-F238E27FC236}">
                <a16:creationId xmlns:a16="http://schemas.microsoft.com/office/drawing/2014/main" id="{7B5CA9A1-254C-42E9-BACA-13B0517E6B5A}"/>
              </a:ext>
            </a:extLst>
          </p:cNvPr>
          <p:cNvPicPr>
            <a:picLocks noChangeAspect="1"/>
          </p:cNvPicPr>
          <p:nvPr/>
        </p:nvPicPr>
        <p:blipFill>
          <a:blip r:embed="rId4"/>
          <a:stretch>
            <a:fillRect/>
          </a:stretch>
        </p:blipFill>
        <p:spPr>
          <a:xfrm>
            <a:off x="6804456" y="545178"/>
            <a:ext cx="2696035" cy="1800000"/>
          </a:xfrm>
          <a:prstGeom prst="rect">
            <a:avLst/>
          </a:prstGeom>
        </p:spPr>
      </p:pic>
      <p:pic>
        <p:nvPicPr>
          <p:cNvPr id="34" name="Image 33">
            <a:extLst>
              <a:ext uri="{FF2B5EF4-FFF2-40B4-BE49-F238E27FC236}">
                <a16:creationId xmlns:a16="http://schemas.microsoft.com/office/drawing/2014/main" id="{2A1ABD45-884D-4CCE-97E8-8AAB0656AB72}"/>
              </a:ext>
            </a:extLst>
          </p:cNvPr>
          <p:cNvPicPr>
            <a:picLocks noChangeAspect="1"/>
          </p:cNvPicPr>
          <p:nvPr/>
        </p:nvPicPr>
        <p:blipFill>
          <a:blip r:embed="rId5"/>
          <a:stretch>
            <a:fillRect/>
          </a:stretch>
        </p:blipFill>
        <p:spPr>
          <a:xfrm>
            <a:off x="9388633" y="-4531"/>
            <a:ext cx="517265" cy="527407"/>
          </a:xfrm>
          <a:prstGeom prst="rect">
            <a:avLst/>
          </a:prstGeom>
        </p:spPr>
      </p:pic>
    </p:spTree>
    <p:extLst>
      <p:ext uri="{BB962C8B-B14F-4D97-AF65-F5344CB8AC3E}">
        <p14:creationId xmlns:p14="http://schemas.microsoft.com/office/powerpoint/2010/main" val="149509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Ubuntu"/>
                <a:ea typeface="+mn-ea"/>
                <a:cs typeface="+mn-cs"/>
              </a:rPr>
              <a:t>Nos offres cocktails salés</a:t>
            </a:r>
            <a:endParaRPr kumimoji="0" lang="fr-FR" sz="1600" b="0" i="0" u="none" strike="noStrike" kern="1200" cap="none" spc="0" normalizeH="0" baseline="0" noProof="0" dirty="0">
              <a:ln>
                <a:noFill/>
              </a:ln>
              <a:solidFill>
                <a:prstClr val="white"/>
              </a:solidFill>
              <a:effectLst/>
              <a:uLnTx/>
              <a:uFillTx/>
              <a:latin typeface="Ubuntu"/>
              <a:ea typeface="+mn-ea"/>
              <a:cs typeface="+mn-cs"/>
            </a:endParaRPr>
          </a:p>
        </p:txBody>
      </p:sp>
      <p:sp>
        <p:nvSpPr>
          <p:cNvPr id="19" name="Rectangle 18"/>
          <p:cNvSpPr/>
          <p:nvPr/>
        </p:nvSpPr>
        <p:spPr>
          <a:xfrm>
            <a:off x="373535" y="2937033"/>
            <a:ext cx="2790006" cy="186204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dirty="0">
                <a:solidFill>
                  <a:srgbClr val="8D605E"/>
                </a:solidFill>
                <a:latin typeface="Footlight MT Light" panose="0204060206030A020304" pitchFamily="18" charset="0"/>
              </a:rPr>
              <a:t>Assortiment de fromages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8D605E"/>
                </a:solidFill>
                <a:effectLst/>
                <a:uLnTx/>
                <a:uFillTx/>
                <a:latin typeface="Footlight MT Light" panose="0204060206030A020304" pitchFamily="18" charset="0"/>
                <a:ea typeface="+mn-ea"/>
                <a:cs typeface="+mn-cs"/>
              </a:rPr>
              <a:t>(700 g)</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Ubuntu"/>
              <a:ea typeface="+mn-ea"/>
              <a:cs typeface="+mn-cs"/>
            </a:endParaRPr>
          </a:p>
          <a:p>
            <a:pPr lvl="0" algn="just"/>
            <a:r>
              <a:rPr lang="fr-FR" sz="1100" b="1" dirty="0">
                <a:solidFill>
                  <a:prstClr val="black"/>
                </a:solidFill>
                <a:latin typeface="Ubuntu"/>
              </a:rPr>
              <a:t>Assortiment de fromages affinés, en fonction du marché - à titre d’exemple :</a:t>
            </a:r>
          </a:p>
          <a:p>
            <a:pPr lvl="0" algn="just"/>
            <a:r>
              <a:rPr lang="fr-FR" sz="1100" dirty="0">
                <a:solidFill>
                  <a:prstClr val="black"/>
                </a:solidFill>
                <a:latin typeface="Ubuntu"/>
              </a:rPr>
              <a:t>camembert, cantal, chèvre </a:t>
            </a:r>
            <a:r>
              <a:rPr lang="fr-FR" sz="1100" dirty="0" err="1">
                <a:solidFill>
                  <a:prstClr val="black"/>
                </a:solidFill>
                <a:latin typeface="Ubuntu"/>
              </a:rPr>
              <a:t>Sainte-Maure</a:t>
            </a:r>
            <a:r>
              <a:rPr lang="fr-FR" sz="1100" dirty="0">
                <a:solidFill>
                  <a:prstClr val="black"/>
                </a:solidFill>
                <a:latin typeface="Ubuntu"/>
              </a:rPr>
              <a:t>, emmental, fourme d’Ambert</a:t>
            </a:r>
          </a:p>
          <a:p>
            <a:pPr lvl="0" algn="just"/>
            <a:r>
              <a:rPr lang="fr-FR" sz="1100" b="1" dirty="0">
                <a:solidFill>
                  <a:prstClr val="black"/>
                </a:solidFill>
                <a:latin typeface="Ubuntu"/>
              </a:rPr>
              <a:t>Assortiment de fruits secs</a:t>
            </a:r>
          </a:p>
          <a:p>
            <a:pPr lvl="0" algn="just"/>
            <a:r>
              <a:rPr lang="fr-FR" sz="1100" b="1" dirty="0">
                <a:solidFill>
                  <a:prstClr val="black"/>
                </a:solidFill>
                <a:latin typeface="Ubuntu"/>
              </a:rPr>
              <a:t>Deux pains tranchés de campagne</a:t>
            </a:r>
          </a:p>
          <a:p>
            <a:pPr lvl="0" algn="just"/>
            <a:r>
              <a:rPr lang="fr-FR" sz="1000" i="1" dirty="0">
                <a:solidFill>
                  <a:prstClr val="black"/>
                </a:solidFill>
                <a:latin typeface="Ubuntu"/>
              </a:rPr>
              <a:t>Pince incluse</a:t>
            </a:r>
            <a:endParaRPr kumimoji="0" lang="fr-FR" sz="1000" i="1" u="none" strike="noStrike" kern="1200" cap="none" spc="0" normalizeH="0" baseline="0" noProof="0" dirty="0">
              <a:ln>
                <a:noFill/>
              </a:ln>
              <a:solidFill>
                <a:prstClr val="black"/>
              </a:solidFill>
              <a:effectLst/>
              <a:uLnTx/>
              <a:uFillTx/>
              <a:latin typeface="Ubuntu"/>
            </a:endParaRPr>
          </a:p>
        </p:txBody>
      </p:sp>
      <p:sp>
        <p:nvSpPr>
          <p:cNvPr id="21" name="Rectangle 20"/>
          <p:cNvSpPr/>
          <p:nvPr/>
        </p:nvSpPr>
        <p:spPr>
          <a:xfrm>
            <a:off x="3571027" y="2937033"/>
            <a:ext cx="2983414" cy="2015936"/>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8D605E"/>
                </a:solidFill>
                <a:effectLst/>
                <a:uLnTx/>
                <a:uFillTx/>
                <a:latin typeface="Footlight MT Light" panose="0204060206030A020304" pitchFamily="18" charset="0"/>
                <a:ea typeface="+mn-ea"/>
                <a:cs typeface="+mn-cs"/>
              </a:rPr>
              <a:t>Plateau de charcuteries italiennes</a:t>
            </a:r>
            <a:endParaRPr kumimoji="0" lang="fr-FR" sz="1600" b="1" i="0" u="none" strike="noStrike" kern="1200" cap="none" spc="0" normalizeH="0" noProof="0" dirty="0">
              <a:ln>
                <a:noFill/>
              </a:ln>
              <a:solidFill>
                <a:srgbClr val="8D605E"/>
              </a:solidFill>
              <a:effectLst/>
              <a:uLnTx/>
              <a:uFillTx/>
              <a:latin typeface="Footlight MT Light" panose="0204060206030A020304"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8D605E"/>
                </a:solidFill>
                <a:effectLst/>
                <a:uLnTx/>
                <a:uFillTx/>
                <a:latin typeface="Footlight MT Light" panose="0204060206030A020304" pitchFamily="18" charset="0"/>
                <a:ea typeface="+mn-ea"/>
                <a:cs typeface="+mn-cs"/>
              </a:rPr>
              <a:t>(300 g)</a:t>
            </a:r>
            <a:endParaRPr kumimoji="0" lang="fr-FR" sz="1100" b="0" i="0" u="none" strike="noStrike" kern="1200" cap="none" spc="0" normalizeH="0" baseline="0" noProof="0" dirty="0">
              <a:ln>
                <a:noFill/>
              </a:ln>
              <a:solidFill>
                <a:srgbClr val="000000"/>
              </a:solidFill>
              <a:effectLst/>
              <a:uLnTx/>
              <a:uFillTx/>
              <a:latin typeface="Ubuntu"/>
              <a:ea typeface="+mn-ea"/>
              <a:cs typeface="+mn-cs"/>
            </a:endParaRPr>
          </a:p>
          <a:p>
            <a:pPr algn="just"/>
            <a:endParaRPr lang="fr-FR" sz="1100" b="1" dirty="0">
              <a:latin typeface="Ubuntu"/>
            </a:endParaRPr>
          </a:p>
          <a:p>
            <a:pPr algn="just"/>
            <a:r>
              <a:rPr lang="fr-FR" sz="1100" b="1" dirty="0">
                <a:latin typeface="Ubuntu"/>
              </a:rPr>
              <a:t>Tranches fines </a:t>
            </a:r>
            <a:r>
              <a:rPr lang="fr-FR" sz="1100" dirty="0">
                <a:latin typeface="Ubuntu"/>
              </a:rPr>
              <a:t>de mortadelle à la pistache</a:t>
            </a:r>
          </a:p>
          <a:p>
            <a:pPr algn="just"/>
            <a:r>
              <a:rPr lang="fr-FR" sz="1100" b="1" dirty="0">
                <a:latin typeface="Ubuntu"/>
              </a:rPr>
              <a:t>Tranches fines </a:t>
            </a:r>
            <a:r>
              <a:rPr lang="fr-FR" sz="1100" dirty="0">
                <a:latin typeface="Ubuntu"/>
              </a:rPr>
              <a:t>de coppa</a:t>
            </a:r>
          </a:p>
          <a:p>
            <a:pPr algn="just"/>
            <a:r>
              <a:rPr lang="fr-FR" sz="1100" b="1" dirty="0">
                <a:latin typeface="Ubuntu"/>
              </a:rPr>
              <a:t>Tranches de jambon </a:t>
            </a:r>
            <a:r>
              <a:rPr lang="fr-FR" sz="1100" dirty="0">
                <a:latin typeface="Ubuntu"/>
              </a:rPr>
              <a:t>speck</a:t>
            </a:r>
          </a:p>
          <a:p>
            <a:pPr algn="just"/>
            <a:r>
              <a:rPr lang="fr-FR" sz="1100" b="1" dirty="0">
                <a:latin typeface="Ubuntu"/>
              </a:rPr>
              <a:t>Olives </a:t>
            </a:r>
            <a:r>
              <a:rPr lang="fr-FR" sz="1100" b="1" dirty="0" err="1">
                <a:latin typeface="Ubuntu"/>
              </a:rPr>
              <a:t>taggiasche</a:t>
            </a:r>
            <a:r>
              <a:rPr lang="fr-FR" sz="1100" b="1" dirty="0">
                <a:latin typeface="Ubuntu"/>
              </a:rPr>
              <a:t>, </a:t>
            </a:r>
            <a:r>
              <a:rPr lang="fr-FR" sz="1100" dirty="0">
                <a:latin typeface="Ubuntu"/>
              </a:rPr>
              <a:t>copeaux de parmesan</a:t>
            </a:r>
          </a:p>
          <a:p>
            <a:pPr algn="just"/>
            <a:r>
              <a:rPr lang="fr-FR" sz="1100" b="1" dirty="0" err="1">
                <a:latin typeface="Ubuntu"/>
              </a:rPr>
              <a:t>Gressinis</a:t>
            </a:r>
            <a:endParaRPr lang="fr-FR" sz="1100" b="1" dirty="0">
              <a:latin typeface="Ubuntu"/>
            </a:endParaRPr>
          </a:p>
          <a:p>
            <a:pPr algn="just"/>
            <a:r>
              <a:rPr lang="fr-FR" sz="1100" b="1" dirty="0">
                <a:latin typeface="Ubuntu"/>
              </a:rPr>
              <a:t>Un pains tranchés de campagne</a:t>
            </a:r>
          </a:p>
          <a:p>
            <a:pPr algn="just"/>
            <a:r>
              <a:rPr lang="fr-FR" sz="1000" i="1" dirty="0">
                <a:solidFill>
                  <a:prstClr val="black"/>
                </a:solidFill>
                <a:latin typeface="Ubuntu"/>
              </a:rPr>
              <a:t>Pince incluse</a:t>
            </a:r>
          </a:p>
          <a:p>
            <a:pPr algn="just"/>
            <a:endParaRPr lang="fr-FR" sz="1100" b="1" dirty="0">
              <a:latin typeface="Ubuntu"/>
            </a:endParaRPr>
          </a:p>
        </p:txBody>
      </p:sp>
      <p:sp>
        <p:nvSpPr>
          <p:cNvPr id="29" name="Rectangle 28"/>
          <p:cNvSpPr/>
          <p:nvPr/>
        </p:nvSpPr>
        <p:spPr>
          <a:xfrm>
            <a:off x="373535" y="5097541"/>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noProof="0" dirty="0">
                <a:solidFill>
                  <a:srgbClr val="000000"/>
                </a:solidFill>
                <a:latin typeface="Ubuntu"/>
              </a:rPr>
              <a:t>46</a:t>
            </a:r>
            <a:r>
              <a:rPr kumimoji="0" lang="fr-FR" sz="1100" b="0" i="0" u="none" strike="noStrike" kern="1200" cap="none" spc="0" normalizeH="0" baseline="0" noProof="0" dirty="0">
                <a:ln>
                  <a:noFill/>
                </a:ln>
                <a:solidFill>
                  <a:srgbClr val="000000"/>
                </a:solidFill>
                <a:effectLst/>
                <a:uLnTx/>
                <a:uFillTx/>
                <a:latin typeface="Ubuntu"/>
                <a:ea typeface="+mn-ea"/>
                <a:cs typeface="+mn-cs"/>
              </a:rPr>
              <a:t>€ht </a:t>
            </a:r>
            <a:r>
              <a:rPr kumimoji="0" lang="fr-FR" sz="1100" b="0" i="0" u="none" strike="noStrike" kern="1200" cap="none" spc="0" normalizeH="0" baseline="0" noProof="0" dirty="0">
                <a:ln>
                  <a:noFill/>
                </a:ln>
                <a:solidFill>
                  <a:srgbClr val="7D858F"/>
                </a:solidFill>
                <a:effectLst/>
                <a:uLnTx/>
                <a:uFillTx/>
                <a:latin typeface="Ubuntu"/>
                <a:ea typeface="+mn-ea"/>
                <a:cs typeface="+mn-cs"/>
              </a:rPr>
              <a:t>50,60€TTC</a:t>
            </a:r>
          </a:p>
        </p:txBody>
      </p:sp>
      <p:sp>
        <p:nvSpPr>
          <p:cNvPr id="25" name="Rectangle 24"/>
          <p:cNvSpPr/>
          <p:nvPr/>
        </p:nvSpPr>
        <p:spPr>
          <a:xfrm>
            <a:off x="6768519" y="2926151"/>
            <a:ext cx="2884722" cy="186204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8D605E"/>
                </a:solidFill>
                <a:effectLst/>
                <a:uLnTx/>
                <a:uFillTx/>
                <a:latin typeface="Footlight MT Light" panose="0204060206030A020304" pitchFamily="18" charset="0"/>
                <a:ea typeface="+mn-ea"/>
                <a:cs typeface="+mn-cs"/>
              </a:rPr>
              <a:t>Plateau de fromages affinés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8D605E"/>
                </a:solidFill>
                <a:effectLst/>
                <a:uLnTx/>
                <a:uFillTx/>
                <a:latin typeface="Footlight MT Light" panose="0204060206030A020304" pitchFamily="18" charset="0"/>
                <a:ea typeface="+mn-ea"/>
                <a:cs typeface="+mn-cs"/>
              </a:rPr>
              <a:t>(900 g)</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Ubuntu"/>
              <a:ea typeface="+mn-ea"/>
              <a:cs typeface="+mn-cs"/>
            </a:endParaRPr>
          </a:p>
          <a:p>
            <a:pPr lvl="0" algn="just"/>
            <a:r>
              <a:rPr lang="fr-FR" sz="1100" b="1" dirty="0">
                <a:solidFill>
                  <a:prstClr val="black"/>
                </a:solidFill>
                <a:latin typeface="Ubuntu"/>
              </a:rPr>
              <a:t>Assortiment de fromages affinés, en fonction du marché - à titre d’exemple :</a:t>
            </a:r>
          </a:p>
          <a:p>
            <a:pPr lvl="0" algn="just"/>
            <a:r>
              <a:rPr lang="fr-FR" sz="1100" dirty="0">
                <a:solidFill>
                  <a:prstClr val="black"/>
                </a:solidFill>
                <a:latin typeface="Ubuntu"/>
              </a:rPr>
              <a:t>Salers AOP, </a:t>
            </a:r>
            <a:r>
              <a:rPr lang="fr-FR" sz="1100" dirty="0" err="1">
                <a:solidFill>
                  <a:prstClr val="black"/>
                </a:solidFill>
                <a:latin typeface="Ubuntu"/>
              </a:rPr>
              <a:t>shropshire</a:t>
            </a:r>
            <a:r>
              <a:rPr lang="fr-FR" sz="1100" dirty="0">
                <a:solidFill>
                  <a:prstClr val="black"/>
                </a:solidFill>
                <a:latin typeface="Ubuntu"/>
              </a:rPr>
              <a:t>, chèvre « sein de nounou », Saint-Félicien, tête de moine</a:t>
            </a:r>
          </a:p>
          <a:p>
            <a:pPr lvl="0" algn="just"/>
            <a:r>
              <a:rPr lang="fr-FR" sz="1100" b="1" dirty="0">
                <a:solidFill>
                  <a:prstClr val="black"/>
                </a:solidFill>
                <a:latin typeface="Ubuntu"/>
              </a:rPr>
              <a:t>Beurre d’</a:t>
            </a:r>
            <a:r>
              <a:rPr lang="fr-FR" sz="1100" b="1" dirty="0" err="1">
                <a:solidFill>
                  <a:prstClr val="black"/>
                </a:solidFill>
                <a:latin typeface="Ubuntu"/>
              </a:rPr>
              <a:t>Échiré</a:t>
            </a:r>
            <a:endParaRPr lang="fr-FR" sz="1100" b="1" dirty="0">
              <a:solidFill>
                <a:prstClr val="black"/>
              </a:solidFill>
              <a:latin typeface="Ubuntu"/>
            </a:endParaRPr>
          </a:p>
          <a:p>
            <a:pPr lvl="0" algn="just"/>
            <a:r>
              <a:rPr lang="fr-FR" sz="1100" b="1" dirty="0">
                <a:solidFill>
                  <a:prstClr val="black"/>
                </a:solidFill>
                <a:latin typeface="Ubuntu"/>
              </a:rPr>
              <a:t>Deux pains tranchés de campagne</a:t>
            </a:r>
          </a:p>
          <a:p>
            <a:pPr lvl="0" algn="just"/>
            <a:r>
              <a:rPr lang="fr-FR" sz="1000" i="1" dirty="0">
                <a:solidFill>
                  <a:prstClr val="black"/>
                </a:solidFill>
                <a:latin typeface="Ubuntu"/>
              </a:rPr>
              <a:t>Couteau inclus</a:t>
            </a:r>
            <a:endParaRPr kumimoji="0" lang="fr-FR" sz="1000" i="1" u="none" strike="noStrike" kern="1200" cap="none" spc="0" normalizeH="0" baseline="0" noProof="0" dirty="0">
              <a:ln>
                <a:noFill/>
              </a:ln>
              <a:solidFill>
                <a:prstClr val="black"/>
              </a:solidFill>
              <a:effectLst/>
              <a:uLnTx/>
              <a:uFillTx/>
              <a:latin typeface="Ubuntu"/>
            </a:endParaRPr>
          </a:p>
        </p:txBody>
      </p:sp>
      <p:sp>
        <p:nvSpPr>
          <p:cNvPr id="33" name="Rectangle 32"/>
          <p:cNvSpPr/>
          <p:nvPr/>
        </p:nvSpPr>
        <p:spPr>
          <a:xfrm>
            <a:off x="6768519" y="5086659"/>
            <a:ext cx="1598746"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dirty="0">
                <a:solidFill>
                  <a:srgbClr val="000000"/>
                </a:solidFill>
                <a:latin typeface="Ubuntu"/>
              </a:rPr>
              <a:t>74</a:t>
            </a:r>
            <a:r>
              <a:rPr kumimoji="0" lang="fr-FR" sz="1100" b="0" i="0" u="none" strike="noStrike" kern="1200" cap="none" spc="0" normalizeH="0" baseline="0" noProof="0" dirty="0">
                <a:ln>
                  <a:noFill/>
                </a:ln>
                <a:solidFill>
                  <a:srgbClr val="000000"/>
                </a:solidFill>
                <a:effectLst/>
                <a:uLnTx/>
                <a:uFillTx/>
                <a:latin typeface="Ubuntu"/>
                <a:ea typeface="+mn-ea"/>
                <a:cs typeface="+mn-cs"/>
              </a:rPr>
              <a:t>€</a:t>
            </a:r>
            <a:r>
              <a:rPr kumimoji="0" lang="fr-FR" sz="1100" b="0" i="0" u="none" strike="noStrike" kern="1200" cap="none" spc="0" normalizeH="0" baseline="0" noProof="0" dirty="0" err="1">
                <a:ln>
                  <a:noFill/>
                </a:ln>
                <a:solidFill>
                  <a:srgbClr val="000000"/>
                </a:solidFill>
                <a:effectLst/>
                <a:uLnTx/>
                <a:uFillTx/>
                <a:latin typeface="Ubuntu"/>
                <a:ea typeface="+mn-ea"/>
                <a:cs typeface="+mn-cs"/>
              </a:rPr>
              <a:t>ht</a:t>
            </a:r>
            <a:r>
              <a:rPr kumimoji="0" lang="fr-FR" sz="1100" b="0" i="0" u="none" strike="noStrike" kern="1200" cap="none" spc="0" normalizeH="0" baseline="0" noProof="0" dirty="0">
                <a:ln>
                  <a:noFill/>
                </a:ln>
                <a:solidFill>
                  <a:srgbClr val="000000"/>
                </a:solidFill>
                <a:effectLst/>
                <a:uLnTx/>
                <a:uFillTx/>
                <a:latin typeface="Ubuntu"/>
                <a:ea typeface="+mn-ea"/>
                <a:cs typeface="+mn-cs"/>
              </a:rPr>
              <a:t> </a:t>
            </a:r>
            <a:r>
              <a:rPr kumimoji="0" lang="fr-FR" sz="1100" b="0" i="0" u="none" strike="noStrike" kern="1200" cap="none" spc="0" normalizeH="0" baseline="0" noProof="0" dirty="0">
                <a:ln>
                  <a:noFill/>
                </a:ln>
                <a:solidFill>
                  <a:srgbClr val="7D858F"/>
                </a:solidFill>
                <a:effectLst/>
                <a:uLnTx/>
                <a:uFillTx/>
                <a:latin typeface="Ubuntu"/>
                <a:ea typeface="+mn-ea"/>
                <a:cs typeface="+mn-cs"/>
              </a:rPr>
              <a:t>81,40€TTC</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07" y="565160"/>
            <a:ext cx="2696400" cy="1800244"/>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131" y="601210"/>
            <a:ext cx="2696400" cy="1800244"/>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240" y="601210"/>
            <a:ext cx="2696400" cy="1800244"/>
          </a:xfrm>
          <a:prstGeom prst="rect">
            <a:avLst/>
          </a:prstGeom>
        </p:spPr>
      </p:pic>
      <p:sp>
        <p:nvSpPr>
          <p:cNvPr id="20" name="Rectangle 19"/>
          <p:cNvSpPr/>
          <p:nvPr/>
        </p:nvSpPr>
        <p:spPr>
          <a:xfrm>
            <a:off x="3571027" y="5086659"/>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Ubuntu"/>
                <a:ea typeface="+mn-ea"/>
                <a:cs typeface="+mn-cs"/>
              </a:rPr>
              <a:t>37€ht </a:t>
            </a:r>
            <a:r>
              <a:rPr kumimoji="0" lang="fr-FR" sz="1100" b="0" i="0" u="none" strike="noStrike" kern="1200" cap="none" spc="0" normalizeH="0" baseline="0" noProof="0" dirty="0">
                <a:ln>
                  <a:noFill/>
                </a:ln>
                <a:solidFill>
                  <a:srgbClr val="7D858F"/>
                </a:solidFill>
                <a:effectLst/>
                <a:uLnTx/>
                <a:uFillTx/>
                <a:latin typeface="Ubuntu"/>
                <a:ea typeface="+mn-ea"/>
                <a:cs typeface="+mn-cs"/>
              </a:rPr>
              <a:t>40,70€TTC</a:t>
            </a:r>
          </a:p>
        </p:txBody>
      </p:sp>
      <p:sp>
        <p:nvSpPr>
          <p:cNvPr id="11" name="Rectangle 10"/>
          <p:cNvSpPr/>
          <p:nvPr/>
        </p:nvSpPr>
        <p:spPr>
          <a:xfrm>
            <a:off x="6868878" y="2534724"/>
            <a:ext cx="2156828" cy="246194"/>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Ubuntu"/>
              </a:rPr>
              <a:t>A commander 72h avant livraison</a:t>
            </a:r>
          </a:p>
        </p:txBody>
      </p:sp>
      <p:sp>
        <p:nvSpPr>
          <p:cNvPr id="16" name="Rectangle : avec coin rogné 15">
            <a:extLst>
              <a:ext uri="{FF2B5EF4-FFF2-40B4-BE49-F238E27FC236}">
                <a16:creationId xmlns:a16="http://schemas.microsoft.com/office/drawing/2014/main" id="{82DB7357-5C8A-48CA-9344-178231B61A0C}"/>
              </a:ext>
            </a:extLst>
          </p:cNvPr>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400" b="1" dirty="0">
                <a:latin typeface="Ubuntu"/>
              </a:rPr>
              <a:t>COCKTAILS LUNCH</a:t>
            </a:r>
          </a:p>
        </p:txBody>
      </p:sp>
      <p:pic>
        <p:nvPicPr>
          <p:cNvPr id="17" name="Image 16">
            <a:extLst>
              <a:ext uri="{FF2B5EF4-FFF2-40B4-BE49-F238E27FC236}">
                <a16:creationId xmlns:a16="http://schemas.microsoft.com/office/drawing/2014/main" id="{EC6DB3D7-8507-4C82-8276-58C0B5153E99}"/>
              </a:ext>
            </a:extLst>
          </p:cNvPr>
          <p:cNvPicPr>
            <a:picLocks noChangeAspect="1"/>
          </p:cNvPicPr>
          <p:nvPr/>
        </p:nvPicPr>
        <p:blipFill>
          <a:blip r:embed="rId5"/>
          <a:stretch>
            <a:fillRect/>
          </a:stretch>
        </p:blipFill>
        <p:spPr>
          <a:xfrm>
            <a:off x="9388633" y="6620"/>
            <a:ext cx="517265" cy="527407"/>
          </a:xfrm>
          <a:prstGeom prst="rect">
            <a:avLst/>
          </a:prstGeom>
        </p:spPr>
      </p:pic>
    </p:spTree>
    <p:extLst>
      <p:ext uri="{BB962C8B-B14F-4D97-AF65-F5344CB8AC3E}">
        <p14:creationId xmlns:p14="http://schemas.microsoft.com/office/powerpoint/2010/main" val="1898570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543B304-3B1A-48D9-87CB-23040EE7BED5}"/>
              </a:ext>
            </a:extLst>
          </p:cNvPr>
          <p:cNvPicPr>
            <a:picLocks noChangeAspect="1"/>
          </p:cNvPicPr>
          <p:nvPr/>
        </p:nvPicPr>
        <p:blipFill>
          <a:blip r:embed="rId2"/>
          <a:stretch>
            <a:fillRect/>
          </a:stretch>
        </p:blipFill>
        <p:spPr>
          <a:xfrm>
            <a:off x="5149502" y="4087566"/>
            <a:ext cx="2696035" cy="1800000"/>
          </a:xfrm>
          <a:prstGeom prst="rect">
            <a:avLst/>
          </a:prstGeom>
        </p:spPr>
      </p:pic>
      <p:pic>
        <p:nvPicPr>
          <p:cNvPr id="11" name="Imag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53000" y="816033"/>
            <a:ext cx="2547377" cy="1700749"/>
          </a:xfrm>
          <a:prstGeom prst="rect">
            <a:avLst/>
          </a:prstGeom>
        </p:spPr>
      </p:pic>
      <p:pic>
        <p:nvPicPr>
          <p:cNvPr id="9" name="Image 8">
            <a:extLst>
              <a:ext uri="{FF2B5EF4-FFF2-40B4-BE49-F238E27FC236}">
                <a16:creationId xmlns:a16="http://schemas.microsoft.com/office/drawing/2014/main" id="{90A7F268-F773-4F9C-BFFE-757F8AEAE307}"/>
              </a:ext>
            </a:extLst>
          </p:cNvPr>
          <p:cNvPicPr>
            <a:picLocks noChangeAspect="1"/>
          </p:cNvPicPr>
          <p:nvPr/>
        </p:nvPicPr>
        <p:blipFill>
          <a:blip r:embed="rId4"/>
          <a:stretch>
            <a:fillRect/>
          </a:stretch>
        </p:blipFill>
        <p:spPr>
          <a:xfrm>
            <a:off x="-2" y="4693852"/>
            <a:ext cx="2696035" cy="1800000"/>
          </a:xfrm>
          <a:prstGeom prst="rect">
            <a:avLst/>
          </a:prstGeom>
        </p:spPr>
      </p:pic>
      <p:pic>
        <p:nvPicPr>
          <p:cNvPr id="6" name="Image 5">
            <a:extLst>
              <a:ext uri="{FF2B5EF4-FFF2-40B4-BE49-F238E27FC236}">
                <a16:creationId xmlns:a16="http://schemas.microsoft.com/office/drawing/2014/main" id="{C2243FE1-8FE1-4B5B-A19A-380670DD8538}"/>
              </a:ext>
            </a:extLst>
          </p:cNvPr>
          <p:cNvPicPr>
            <a:picLocks noChangeAspect="1"/>
          </p:cNvPicPr>
          <p:nvPr/>
        </p:nvPicPr>
        <p:blipFill>
          <a:blip r:embed="rId5"/>
          <a:stretch>
            <a:fillRect/>
          </a:stretch>
        </p:blipFill>
        <p:spPr>
          <a:xfrm>
            <a:off x="-1" y="2490879"/>
            <a:ext cx="2696035" cy="1800000"/>
          </a:xfrm>
          <a:prstGeom prst="rect">
            <a:avLst/>
          </a:prstGeom>
        </p:spPr>
      </p:pic>
      <p:pic>
        <p:nvPicPr>
          <p:cNvPr id="3" name="Image 2">
            <a:extLst>
              <a:ext uri="{FF2B5EF4-FFF2-40B4-BE49-F238E27FC236}">
                <a16:creationId xmlns:a16="http://schemas.microsoft.com/office/drawing/2014/main" id="{F0F50D42-E61D-4C8B-8606-B49A9F4C2622}"/>
              </a:ext>
            </a:extLst>
          </p:cNvPr>
          <p:cNvPicPr>
            <a:picLocks noChangeAspect="1"/>
          </p:cNvPicPr>
          <p:nvPr/>
        </p:nvPicPr>
        <p:blipFill>
          <a:blip r:embed="rId6"/>
          <a:stretch>
            <a:fillRect/>
          </a:stretch>
        </p:blipFill>
        <p:spPr>
          <a:xfrm>
            <a:off x="0" y="382423"/>
            <a:ext cx="2696035" cy="1800000"/>
          </a:xfrm>
          <a:prstGeom prst="rect">
            <a:avLst/>
          </a:prstGeom>
        </p:spPr>
      </p:pic>
      <p:sp>
        <p:nvSpPr>
          <p:cNvPr id="19" name="Rectangle 18"/>
          <p:cNvSpPr/>
          <p:nvPr/>
        </p:nvSpPr>
        <p:spPr>
          <a:xfrm>
            <a:off x="2070377" y="896177"/>
            <a:ext cx="2882623" cy="1015663"/>
          </a:xfrm>
          <a:prstGeom prst="rect">
            <a:avLst/>
          </a:prstGeom>
        </p:spPr>
        <p:txBody>
          <a:bodyPr wrap="square">
            <a:spAutoFit/>
          </a:bodyPr>
          <a:lstStyle/>
          <a:p>
            <a:pPr lvl="0" algn="just">
              <a:defRPr/>
            </a:pPr>
            <a:r>
              <a:rPr lang="fr-FR" sz="1600" b="1" dirty="0">
                <a:solidFill>
                  <a:srgbClr val="8D605E"/>
                </a:solidFill>
                <a:latin typeface="Footlight MT Light" panose="0204060206030A020304" pitchFamily="18" charset="0"/>
              </a:rPr>
              <a:t>Macarons Tradition</a:t>
            </a:r>
          </a:p>
          <a:p>
            <a:pPr lvl="0" algn="just">
              <a:defRPr/>
            </a:pPr>
            <a:r>
              <a:rPr lang="fr-FR" sz="1100" b="1" dirty="0">
                <a:solidFill>
                  <a:srgbClr val="8D605E"/>
                </a:solidFill>
                <a:latin typeface="Footlight MT Light" panose="0204060206030A020304" pitchFamily="18" charset="0"/>
              </a:rPr>
              <a:t>(11 pièces)</a:t>
            </a:r>
          </a:p>
          <a:p>
            <a:pPr lvl="0" algn="just">
              <a:defRPr/>
            </a:pPr>
            <a:endParaRPr lang="fr-FR" sz="1100" dirty="0">
              <a:solidFill>
                <a:srgbClr val="000000"/>
              </a:solidFill>
              <a:latin typeface="Ubuntu"/>
            </a:endParaRPr>
          </a:p>
          <a:p>
            <a:r>
              <a:rPr lang="fr-FR" sz="1100" dirty="0">
                <a:latin typeface="Ubuntu-Light"/>
              </a:rPr>
              <a:t>Chocolat</a:t>
            </a:r>
          </a:p>
          <a:p>
            <a:r>
              <a:rPr lang="fr-FR" sz="1100" dirty="0">
                <a:latin typeface="Ubuntu-Light"/>
              </a:rPr>
              <a:t>Pistache</a:t>
            </a:r>
            <a:endParaRPr lang="fr-FR" sz="1100" dirty="0">
              <a:latin typeface="Ubuntu"/>
            </a:endParaRPr>
          </a:p>
        </p:txBody>
      </p:sp>
      <p:sp>
        <p:nvSpPr>
          <p:cNvPr id="43" name="Rectangle 42"/>
          <p:cNvSpPr/>
          <p:nvPr/>
        </p:nvSpPr>
        <p:spPr>
          <a:xfrm>
            <a:off x="7460231" y="829049"/>
            <a:ext cx="2152118" cy="1354217"/>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La boîte à merveilles</a:t>
            </a:r>
          </a:p>
          <a:p>
            <a:pPr lvl="0" algn="just">
              <a:defRPr/>
            </a:pPr>
            <a:r>
              <a:rPr lang="fr-FR" sz="1100" b="1" dirty="0">
                <a:solidFill>
                  <a:srgbClr val="8D605E"/>
                </a:solidFill>
                <a:latin typeface="Footlight MT Light" panose="0204060206030A020304" pitchFamily="18" charset="0"/>
              </a:rPr>
              <a:t>(40 pièces)</a:t>
            </a:r>
          </a:p>
          <a:p>
            <a:pPr algn="just"/>
            <a:endParaRPr lang="fr-FR" sz="1100" dirty="0">
              <a:solidFill>
                <a:srgbClr val="000000"/>
              </a:solidFill>
              <a:latin typeface="Ubuntu"/>
            </a:endParaRPr>
          </a:p>
          <a:p>
            <a:pPr algn="just"/>
            <a:r>
              <a:rPr lang="fr-FR" sz="1100" dirty="0">
                <a:latin typeface="Ubuntu"/>
              </a:rPr>
              <a:t>Cookies au chocolat</a:t>
            </a:r>
          </a:p>
          <a:p>
            <a:pPr algn="just"/>
            <a:r>
              <a:rPr lang="fr-FR" sz="1100" dirty="0">
                <a:latin typeface="Ubuntu"/>
              </a:rPr>
              <a:t>Sablés spirale à la vanille</a:t>
            </a:r>
          </a:p>
          <a:p>
            <a:pPr algn="just"/>
            <a:r>
              <a:rPr lang="fr-FR" sz="1100" dirty="0">
                <a:latin typeface="Ubuntu"/>
              </a:rPr>
              <a:t>Roulés aux framboises</a:t>
            </a:r>
          </a:p>
          <a:p>
            <a:pPr algn="just"/>
            <a:r>
              <a:rPr lang="fr-FR" sz="1100" dirty="0">
                <a:latin typeface="Ubuntu"/>
              </a:rPr>
              <a:t>Diamants au chocolat</a:t>
            </a:r>
          </a:p>
        </p:txBody>
      </p:sp>
      <p:sp>
        <p:nvSpPr>
          <p:cNvPr id="44" name="Rectangle 43"/>
          <p:cNvSpPr/>
          <p:nvPr/>
        </p:nvSpPr>
        <p:spPr>
          <a:xfrm>
            <a:off x="7460231" y="2307792"/>
            <a:ext cx="2112010" cy="261610"/>
          </a:xfrm>
          <a:prstGeom prst="rect">
            <a:avLst/>
          </a:prstGeom>
        </p:spPr>
        <p:txBody>
          <a:bodyPr wrap="square">
            <a:spAutoFit/>
          </a:bodyPr>
          <a:lstStyle/>
          <a:p>
            <a:r>
              <a:rPr lang="fr-FR" sz="1100" dirty="0">
                <a:solidFill>
                  <a:srgbClr val="000000"/>
                </a:solidFill>
                <a:latin typeface="Ubuntu"/>
              </a:rPr>
              <a:t>30,50€ht </a:t>
            </a:r>
            <a:r>
              <a:rPr lang="fr-FR" sz="1100" dirty="0">
                <a:solidFill>
                  <a:srgbClr val="7D858F"/>
                </a:solidFill>
                <a:latin typeface="Ubuntu"/>
              </a:rPr>
              <a:t>33,55€TTC</a:t>
            </a:r>
          </a:p>
        </p:txBody>
      </p:sp>
      <p:sp>
        <p:nvSpPr>
          <p:cNvPr id="49" name="Rectangle 48"/>
          <p:cNvSpPr/>
          <p:nvPr/>
        </p:nvSpPr>
        <p:spPr>
          <a:xfrm>
            <a:off x="7538220" y="4064887"/>
            <a:ext cx="2579650" cy="1554272"/>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Boite à délices sucrés</a:t>
            </a:r>
          </a:p>
          <a:p>
            <a:pPr algn="just"/>
            <a:r>
              <a:rPr lang="fr-FR" sz="1200" b="1" dirty="0">
                <a:solidFill>
                  <a:srgbClr val="8D605E"/>
                </a:solidFill>
                <a:latin typeface="Footlight MT Light" panose="0204060206030A020304" pitchFamily="18" charset="0"/>
              </a:rPr>
              <a:t>(12 pièces )</a:t>
            </a:r>
          </a:p>
          <a:p>
            <a:pPr algn="just"/>
            <a:endParaRPr lang="fr-FR" sz="1200" b="1" dirty="0">
              <a:solidFill>
                <a:srgbClr val="8D605E"/>
              </a:solidFill>
              <a:latin typeface="Footlight MT Light" panose="0204060206030A020304" pitchFamily="18" charset="0"/>
            </a:endParaRPr>
          </a:p>
          <a:p>
            <a:r>
              <a:rPr lang="fr-FR" sz="1100" b="1" dirty="0">
                <a:latin typeface="Ubuntu-Light"/>
              </a:rPr>
              <a:t>Mini-verrine mousse</a:t>
            </a:r>
          </a:p>
          <a:p>
            <a:r>
              <a:rPr lang="fr-FR" sz="1100" dirty="0">
                <a:latin typeface="Ubuntu-Light"/>
              </a:rPr>
              <a:t>aux deux chocolats lait-noir</a:t>
            </a:r>
          </a:p>
          <a:p>
            <a:r>
              <a:rPr lang="fr-FR" sz="1100" b="1" dirty="0">
                <a:latin typeface="Ubuntu-Light"/>
              </a:rPr>
              <a:t>Mini-verrine crémeux vanille-</a:t>
            </a:r>
          </a:p>
          <a:p>
            <a:r>
              <a:rPr lang="fr-FR" sz="1100" b="1" dirty="0">
                <a:latin typeface="Ubuntu-Light"/>
              </a:rPr>
              <a:t>fruits rouges</a:t>
            </a:r>
          </a:p>
          <a:p>
            <a:r>
              <a:rPr lang="fr-FR" sz="1100" b="1" dirty="0">
                <a:latin typeface="Ubuntu-Light"/>
              </a:rPr>
              <a:t>Mini-verrine tiramisu</a:t>
            </a:r>
            <a:endParaRPr lang="fr-FR" sz="1100" b="1" dirty="0">
              <a:latin typeface="Ubuntu"/>
            </a:endParaRPr>
          </a:p>
        </p:txBody>
      </p:sp>
      <p:sp>
        <p:nvSpPr>
          <p:cNvPr id="50" name="Rectangle 49"/>
          <p:cNvSpPr/>
          <p:nvPr/>
        </p:nvSpPr>
        <p:spPr>
          <a:xfrm>
            <a:off x="7460231" y="5715826"/>
            <a:ext cx="2112010" cy="261610"/>
          </a:xfrm>
          <a:prstGeom prst="rect">
            <a:avLst/>
          </a:prstGeom>
        </p:spPr>
        <p:txBody>
          <a:bodyPr wrap="square">
            <a:spAutoFit/>
          </a:bodyPr>
          <a:lstStyle/>
          <a:p>
            <a:r>
              <a:rPr lang="fr-FR" sz="1100" dirty="0">
                <a:solidFill>
                  <a:srgbClr val="000000"/>
                </a:solidFill>
                <a:latin typeface="Ubuntu"/>
              </a:rPr>
              <a:t>29,00€ht </a:t>
            </a:r>
            <a:r>
              <a:rPr lang="fr-FR" sz="1100" dirty="0">
                <a:solidFill>
                  <a:srgbClr val="7D858F"/>
                </a:solidFill>
                <a:latin typeface="Ubuntu"/>
              </a:rPr>
              <a:t>31,90€TTC</a:t>
            </a:r>
          </a:p>
        </p:txBody>
      </p:sp>
      <p:sp>
        <p:nvSpPr>
          <p:cNvPr id="22" name="Rectangle 21"/>
          <p:cNvSpPr/>
          <p:nvPr/>
        </p:nvSpPr>
        <p:spPr>
          <a:xfrm>
            <a:off x="2070376" y="1920813"/>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Ubuntu"/>
                <a:ea typeface="+mn-ea"/>
                <a:cs typeface="+mn-cs"/>
              </a:rPr>
              <a:t>16,90€ht </a:t>
            </a:r>
            <a:r>
              <a:rPr kumimoji="0" lang="fr-FR" sz="1100" b="0" i="0" u="none" strike="noStrike" kern="1200" cap="none" spc="0" normalizeH="0" baseline="0" noProof="0" dirty="0">
                <a:ln>
                  <a:noFill/>
                </a:ln>
                <a:solidFill>
                  <a:srgbClr val="7D858F"/>
                </a:solidFill>
                <a:effectLst/>
                <a:uLnTx/>
                <a:uFillTx/>
                <a:latin typeface="Ubuntu"/>
                <a:ea typeface="+mn-ea"/>
                <a:cs typeface="+mn-cs"/>
              </a:rPr>
              <a:t>18,59€TTC</a:t>
            </a:r>
          </a:p>
        </p:txBody>
      </p:sp>
      <p:sp>
        <p:nvSpPr>
          <p:cNvPr id="23" name="Rectangle 22"/>
          <p:cNvSpPr/>
          <p:nvPr/>
        </p:nvSpPr>
        <p:spPr>
          <a:xfrm>
            <a:off x="2070377" y="2687241"/>
            <a:ext cx="2882623" cy="1015663"/>
          </a:xfrm>
          <a:prstGeom prst="rect">
            <a:avLst/>
          </a:prstGeom>
        </p:spPr>
        <p:txBody>
          <a:bodyPr wrap="square">
            <a:spAutoFit/>
          </a:bodyPr>
          <a:lstStyle/>
          <a:p>
            <a:pPr lvl="0" algn="just">
              <a:defRPr/>
            </a:pPr>
            <a:r>
              <a:rPr lang="fr-FR" sz="1600" b="1" dirty="0">
                <a:solidFill>
                  <a:srgbClr val="8D605E"/>
                </a:solidFill>
                <a:latin typeface="Footlight MT Light" panose="0204060206030A020304" pitchFamily="18" charset="0"/>
              </a:rPr>
              <a:t>Macarons Passion</a:t>
            </a:r>
          </a:p>
          <a:p>
            <a:pPr lvl="0" algn="just">
              <a:defRPr/>
            </a:pPr>
            <a:r>
              <a:rPr lang="fr-FR" sz="1100" b="1" dirty="0">
                <a:solidFill>
                  <a:srgbClr val="8D605E"/>
                </a:solidFill>
                <a:latin typeface="Footlight MT Light" panose="0204060206030A020304" pitchFamily="18" charset="0"/>
              </a:rPr>
              <a:t>(11 pièces)</a:t>
            </a:r>
          </a:p>
          <a:p>
            <a:pPr lvl="0" algn="just">
              <a:defRPr/>
            </a:pPr>
            <a:endParaRPr lang="fr-FR" sz="1100" dirty="0">
              <a:solidFill>
                <a:srgbClr val="000000"/>
              </a:solidFill>
              <a:latin typeface="Ubuntu"/>
            </a:endParaRPr>
          </a:p>
          <a:p>
            <a:r>
              <a:rPr lang="fr-FR" sz="1100" dirty="0">
                <a:latin typeface="Ubuntu-Light"/>
              </a:rPr>
              <a:t>Praliné-abricot</a:t>
            </a:r>
          </a:p>
          <a:p>
            <a:r>
              <a:rPr lang="fr-FR" sz="1100" dirty="0">
                <a:latin typeface="Ubuntu-Light"/>
              </a:rPr>
              <a:t>Framboise-thé</a:t>
            </a:r>
            <a:endParaRPr lang="fr-FR" sz="1100" dirty="0">
              <a:latin typeface="Ubuntu"/>
            </a:endParaRPr>
          </a:p>
        </p:txBody>
      </p:sp>
      <p:sp>
        <p:nvSpPr>
          <p:cNvPr id="25" name="Rectangle 24"/>
          <p:cNvSpPr/>
          <p:nvPr/>
        </p:nvSpPr>
        <p:spPr>
          <a:xfrm>
            <a:off x="2070376" y="3774112"/>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Ubuntu"/>
                <a:ea typeface="+mn-ea"/>
                <a:cs typeface="+mn-cs"/>
              </a:rPr>
              <a:t>17,90€ht </a:t>
            </a:r>
            <a:r>
              <a:rPr kumimoji="0" lang="fr-FR" sz="1100" b="0" i="0" u="none" strike="noStrike" kern="1200" cap="none" spc="0" normalizeH="0" baseline="0" noProof="0" dirty="0">
                <a:ln>
                  <a:noFill/>
                </a:ln>
                <a:solidFill>
                  <a:srgbClr val="7D858F"/>
                </a:solidFill>
                <a:effectLst/>
                <a:uLnTx/>
                <a:uFillTx/>
                <a:latin typeface="Ubuntu"/>
                <a:ea typeface="+mn-ea"/>
                <a:cs typeface="+mn-cs"/>
              </a:rPr>
              <a:t>19,69€TTC</a:t>
            </a:r>
          </a:p>
        </p:txBody>
      </p:sp>
      <p:sp>
        <p:nvSpPr>
          <p:cNvPr id="28" name="Rectangle 27"/>
          <p:cNvSpPr/>
          <p:nvPr/>
        </p:nvSpPr>
        <p:spPr>
          <a:xfrm>
            <a:off x="2070377" y="4871903"/>
            <a:ext cx="2882623" cy="1015663"/>
          </a:xfrm>
          <a:prstGeom prst="rect">
            <a:avLst/>
          </a:prstGeom>
        </p:spPr>
        <p:txBody>
          <a:bodyPr wrap="square">
            <a:spAutoFit/>
          </a:bodyPr>
          <a:lstStyle/>
          <a:p>
            <a:pPr lvl="0" algn="just">
              <a:defRPr/>
            </a:pPr>
            <a:r>
              <a:rPr lang="fr-FR" sz="1600" b="1" dirty="0">
                <a:solidFill>
                  <a:srgbClr val="8D605E"/>
                </a:solidFill>
                <a:latin typeface="Footlight MT Light" panose="0204060206030A020304" pitchFamily="18" charset="0"/>
              </a:rPr>
              <a:t>Macarons Nippon</a:t>
            </a:r>
          </a:p>
          <a:p>
            <a:pPr lvl="0" algn="just">
              <a:defRPr/>
            </a:pPr>
            <a:r>
              <a:rPr lang="fr-FR" sz="1100" b="1" dirty="0">
                <a:solidFill>
                  <a:srgbClr val="8D605E"/>
                </a:solidFill>
                <a:latin typeface="Footlight MT Light" panose="0204060206030A020304" pitchFamily="18" charset="0"/>
              </a:rPr>
              <a:t>(11pièces)</a:t>
            </a:r>
          </a:p>
          <a:p>
            <a:pPr lvl="0" algn="just">
              <a:defRPr/>
            </a:pPr>
            <a:endParaRPr lang="fr-FR" sz="1100" dirty="0">
              <a:solidFill>
                <a:srgbClr val="000000"/>
              </a:solidFill>
              <a:latin typeface="Ubuntu"/>
            </a:endParaRPr>
          </a:p>
          <a:p>
            <a:r>
              <a:rPr lang="fr-FR" sz="1100" dirty="0">
                <a:latin typeface="Ubuntu-Light"/>
              </a:rPr>
              <a:t>Prune au saké</a:t>
            </a:r>
          </a:p>
          <a:p>
            <a:r>
              <a:rPr lang="fr-FR" sz="1100" dirty="0">
                <a:latin typeface="Ubuntu-Light"/>
              </a:rPr>
              <a:t>Fraise-gingembre confit</a:t>
            </a:r>
            <a:endParaRPr lang="fr-FR" sz="1100" dirty="0">
              <a:latin typeface="Ubuntu"/>
            </a:endParaRPr>
          </a:p>
        </p:txBody>
      </p:sp>
      <p:sp>
        <p:nvSpPr>
          <p:cNvPr id="30" name="Rectangle 29"/>
          <p:cNvSpPr/>
          <p:nvPr/>
        </p:nvSpPr>
        <p:spPr>
          <a:xfrm>
            <a:off x="2070376" y="5896539"/>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Ubuntu"/>
                <a:ea typeface="+mn-ea"/>
                <a:cs typeface="+mn-cs"/>
              </a:rPr>
              <a:t>18,50€ht </a:t>
            </a:r>
            <a:r>
              <a:rPr lang="fr-FR" sz="1100" dirty="0">
                <a:solidFill>
                  <a:srgbClr val="7D858F"/>
                </a:solidFill>
                <a:latin typeface="Ubuntu"/>
              </a:rPr>
              <a:t>20,35</a:t>
            </a:r>
            <a:r>
              <a:rPr kumimoji="0" lang="fr-FR" sz="1100" b="0" i="0" u="none" strike="noStrike" kern="1200" cap="none" spc="0" normalizeH="0" baseline="0" noProof="0" dirty="0">
                <a:ln>
                  <a:noFill/>
                </a:ln>
                <a:solidFill>
                  <a:srgbClr val="7D858F"/>
                </a:solidFill>
                <a:effectLst/>
                <a:uLnTx/>
                <a:uFillTx/>
                <a:latin typeface="Ubuntu"/>
                <a:ea typeface="+mn-ea"/>
                <a:cs typeface="+mn-cs"/>
              </a:rPr>
              <a:t>€TTC</a:t>
            </a:r>
          </a:p>
        </p:txBody>
      </p:sp>
      <p:pic>
        <p:nvPicPr>
          <p:cNvPr id="34" name="Image 33"/>
          <p:cNvPicPr>
            <a:picLocks noChangeAspect="1"/>
          </p:cNvPicPr>
          <p:nvPr/>
        </p:nvPicPr>
        <p:blipFill>
          <a:blip r:embed="rId7"/>
          <a:stretch>
            <a:fillRect/>
          </a:stretch>
        </p:blipFill>
        <p:spPr>
          <a:xfrm>
            <a:off x="3625509" y="5408878"/>
            <a:ext cx="942183" cy="437753"/>
          </a:xfrm>
          <a:prstGeom prst="rect">
            <a:avLst/>
          </a:prstGeom>
        </p:spPr>
      </p:pic>
      <p:sp>
        <p:nvSpPr>
          <p:cNvPr id="45" name="Rectangle 44"/>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Ubuntu"/>
                <a:ea typeface="+mn-ea"/>
                <a:cs typeface="+mn-cs"/>
              </a:rPr>
              <a:t>Nos offres cocktails sucrés</a:t>
            </a:r>
            <a:endParaRPr kumimoji="0" lang="fr-FR" sz="1600" b="0" i="0" u="none" strike="noStrike" kern="1200" cap="none" spc="0" normalizeH="0" baseline="0" noProof="0" dirty="0">
              <a:ln>
                <a:noFill/>
              </a:ln>
              <a:solidFill>
                <a:prstClr val="white"/>
              </a:solidFill>
              <a:effectLst/>
              <a:uLnTx/>
              <a:uFillTx/>
              <a:latin typeface="Ubuntu"/>
              <a:ea typeface="+mn-ea"/>
              <a:cs typeface="+mn-cs"/>
            </a:endParaRPr>
          </a:p>
        </p:txBody>
      </p:sp>
      <p:sp>
        <p:nvSpPr>
          <p:cNvPr id="26" name="Rectangle : avec coin rogné 25">
            <a:extLst>
              <a:ext uri="{FF2B5EF4-FFF2-40B4-BE49-F238E27FC236}">
                <a16:creationId xmlns:a16="http://schemas.microsoft.com/office/drawing/2014/main" id="{B24C079A-9AC2-4D19-86FB-A46AF34EC95A}"/>
              </a:ext>
            </a:extLst>
          </p:cNvPr>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400" b="1" dirty="0">
                <a:latin typeface="Ubuntu"/>
              </a:rPr>
              <a:t>COCKTAILS LUNCH</a:t>
            </a:r>
          </a:p>
        </p:txBody>
      </p:sp>
      <p:pic>
        <p:nvPicPr>
          <p:cNvPr id="27" name="Image 26">
            <a:extLst>
              <a:ext uri="{FF2B5EF4-FFF2-40B4-BE49-F238E27FC236}">
                <a16:creationId xmlns:a16="http://schemas.microsoft.com/office/drawing/2014/main" id="{4740777C-BC16-4816-BE2A-C1850CF15D1E}"/>
              </a:ext>
            </a:extLst>
          </p:cNvPr>
          <p:cNvPicPr>
            <a:picLocks noChangeAspect="1"/>
          </p:cNvPicPr>
          <p:nvPr/>
        </p:nvPicPr>
        <p:blipFill>
          <a:blip r:embed="rId8"/>
          <a:stretch>
            <a:fillRect/>
          </a:stretch>
        </p:blipFill>
        <p:spPr>
          <a:xfrm>
            <a:off x="9388734" y="-6087"/>
            <a:ext cx="517265" cy="527407"/>
          </a:xfrm>
          <a:prstGeom prst="rect">
            <a:avLst/>
          </a:prstGeom>
        </p:spPr>
      </p:pic>
    </p:spTree>
    <p:extLst>
      <p:ext uri="{BB962C8B-B14F-4D97-AF65-F5344CB8AC3E}">
        <p14:creationId xmlns:p14="http://schemas.microsoft.com/office/powerpoint/2010/main" val="952655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offres cocktails sucrés</a:t>
            </a:r>
            <a:endParaRPr lang="fr-FR" sz="1600" dirty="0">
              <a:latin typeface="Ubuntu"/>
            </a:endParaRPr>
          </a:p>
        </p:txBody>
      </p:sp>
      <p:sp>
        <p:nvSpPr>
          <p:cNvPr id="19" name="Rectangle 18"/>
          <p:cNvSpPr/>
          <p:nvPr/>
        </p:nvSpPr>
        <p:spPr>
          <a:xfrm>
            <a:off x="466274" y="2658257"/>
            <a:ext cx="2790006" cy="2369880"/>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Les Irrésistibles </a:t>
            </a:r>
            <a:r>
              <a:rPr lang="fr-FR" sz="1100" b="1" dirty="0">
                <a:solidFill>
                  <a:srgbClr val="8D605E"/>
                </a:solidFill>
                <a:latin typeface="Footlight MT Light" panose="0204060206030A020304" pitchFamily="18" charset="0"/>
              </a:rPr>
              <a:t>(58 pièces)</a:t>
            </a:r>
          </a:p>
          <a:p>
            <a:pPr algn="just"/>
            <a:endParaRPr lang="fr-FR" sz="1100" dirty="0">
              <a:solidFill>
                <a:srgbClr val="000000"/>
              </a:solidFill>
              <a:latin typeface="Ubuntu"/>
            </a:endParaRPr>
          </a:p>
          <a:p>
            <a:r>
              <a:rPr lang="fr-FR" sz="1100" b="1" dirty="0">
                <a:latin typeface="Ubuntu-Medium"/>
              </a:rPr>
              <a:t>Plateau rubis</a:t>
            </a:r>
          </a:p>
          <a:p>
            <a:r>
              <a:rPr lang="fr-FR" sz="1100" dirty="0">
                <a:latin typeface="Ubuntu-Light"/>
              </a:rPr>
              <a:t>Diamant au citron noir</a:t>
            </a:r>
          </a:p>
          <a:p>
            <a:r>
              <a:rPr lang="fr-FR" sz="1100" dirty="0">
                <a:latin typeface="Ubuntu-Light"/>
              </a:rPr>
              <a:t>Merveilleux à la vanille</a:t>
            </a:r>
          </a:p>
          <a:p>
            <a:r>
              <a:rPr lang="fr-FR" sz="1100" dirty="0" err="1">
                <a:latin typeface="Ubuntu-Light"/>
              </a:rPr>
              <a:t>Kube</a:t>
            </a:r>
            <a:r>
              <a:rPr lang="fr-FR" sz="1100" dirty="0">
                <a:latin typeface="Ubuntu-Light"/>
              </a:rPr>
              <a:t> fruits rouges-vanille</a:t>
            </a:r>
          </a:p>
          <a:p>
            <a:r>
              <a:rPr lang="fr-FR" sz="1100" dirty="0">
                <a:latin typeface="Ubuntu-Light"/>
              </a:rPr>
              <a:t>Tartelette café-chantilly-blé d’orge</a:t>
            </a:r>
          </a:p>
          <a:p>
            <a:endParaRPr lang="fr-FR" sz="1100" dirty="0">
              <a:latin typeface="Ubuntu-Light"/>
            </a:endParaRPr>
          </a:p>
          <a:p>
            <a:r>
              <a:rPr lang="fr-FR" sz="1100" b="1" dirty="0">
                <a:latin typeface="Ubuntu-Medium"/>
              </a:rPr>
              <a:t>Plateau exotique</a:t>
            </a:r>
          </a:p>
          <a:p>
            <a:r>
              <a:rPr lang="fr-FR" sz="1100" dirty="0">
                <a:latin typeface="Ubuntu-Light"/>
              </a:rPr>
              <a:t>Mini-tartelette tout framboise</a:t>
            </a:r>
          </a:p>
          <a:p>
            <a:r>
              <a:rPr lang="fr-FR" sz="1100" dirty="0" err="1">
                <a:latin typeface="Ubuntu-Light"/>
              </a:rPr>
              <a:t>Kube</a:t>
            </a:r>
            <a:r>
              <a:rPr lang="fr-FR" sz="1100" dirty="0">
                <a:latin typeface="Ubuntu-Light"/>
              </a:rPr>
              <a:t> pistache-abricot</a:t>
            </a:r>
          </a:p>
          <a:p>
            <a:r>
              <a:rPr lang="fr-FR" sz="1100" dirty="0">
                <a:latin typeface="Ubuntu-Light"/>
              </a:rPr>
              <a:t>Cube chocolat-caramel et crumble</a:t>
            </a:r>
          </a:p>
          <a:p>
            <a:r>
              <a:rPr lang="fr-FR" sz="1100" dirty="0">
                <a:latin typeface="Ubuntu-Light"/>
              </a:rPr>
              <a:t>Caraïbe coco-choco</a:t>
            </a:r>
            <a:endParaRPr lang="fr-FR" sz="1100" dirty="0">
              <a:latin typeface="Ubuntu"/>
            </a:endParaRPr>
          </a:p>
        </p:txBody>
      </p:sp>
      <p:sp>
        <p:nvSpPr>
          <p:cNvPr id="21" name="Rectangle 20"/>
          <p:cNvSpPr/>
          <p:nvPr/>
        </p:nvSpPr>
        <p:spPr>
          <a:xfrm>
            <a:off x="3671386" y="2658257"/>
            <a:ext cx="2790006" cy="2369880"/>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Fashion </a:t>
            </a:r>
            <a:r>
              <a:rPr lang="fr-FR" sz="1100" b="1" dirty="0">
                <a:solidFill>
                  <a:srgbClr val="8D605E"/>
                </a:solidFill>
                <a:latin typeface="Footlight MT Light" panose="0204060206030A020304" pitchFamily="18" charset="0"/>
              </a:rPr>
              <a:t>(46 pièces)</a:t>
            </a:r>
          </a:p>
          <a:p>
            <a:pPr algn="just"/>
            <a:endParaRPr lang="fr-FR" sz="1100" b="1" dirty="0">
              <a:solidFill>
                <a:srgbClr val="8D605E"/>
              </a:solidFill>
              <a:latin typeface="Footlight MT Light" panose="0204060206030A020304" pitchFamily="18" charset="0"/>
            </a:endParaRPr>
          </a:p>
          <a:p>
            <a:r>
              <a:rPr lang="fr-FR" sz="1100" b="1" dirty="0">
                <a:latin typeface="Ubuntu-Medium"/>
              </a:rPr>
              <a:t>Plateau de </a:t>
            </a:r>
            <a:r>
              <a:rPr lang="fr-FR" sz="1100" b="1" dirty="0" err="1">
                <a:latin typeface="Ubuntu-Medium"/>
              </a:rPr>
              <a:t>bubble</a:t>
            </a:r>
            <a:r>
              <a:rPr lang="fr-FR" sz="1100" b="1" dirty="0">
                <a:latin typeface="Ubuntu-Medium"/>
              </a:rPr>
              <a:t> choux</a:t>
            </a:r>
          </a:p>
          <a:p>
            <a:r>
              <a:rPr lang="fr-FR" sz="1100" dirty="0">
                <a:latin typeface="Ubuntu-Light"/>
              </a:rPr>
              <a:t>Bubble chou griotte-pistache</a:t>
            </a:r>
          </a:p>
          <a:p>
            <a:r>
              <a:rPr lang="fr-FR" sz="1100" dirty="0">
                <a:latin typeface="Ubuntu-Light"/>
              </a:rPr>
              <a:t>Bubble chou abricot-praliné</a:t>
            </a:r>
          </a:p>
          <a:p>
            <a:r>
              <a:rPr lang="fr-FR" sz="1100" dirty="0">
                <a:latin typeface="Ubuntu-Light"/>
              </a:rPr>
              <a:t>Bubble chou framboise-chocolat</a:t>
            </a:r>
          </a:p>
          <a:p>
            <a:r>
              <a:rPr lang="fr-FR" sz="1100" dirty="0">
                <a:latin typeface="Ubuntu-Light"/>
              </a:rPr>
              <a:t>Bubble chou pomme-vanille</a:t>
            </a:r>
          </a:p>
          <a:p>
            <a:endParaRPr lang="fr-FR" sz="1100" b="1" dirty="0">
              <a:latin typeface="Ubuntu-Light"/>
            </a:endParaRPr>
          </a:p>
          <a:p>
            <a:r>
              <a:rPr lang="fr-FR" sz="1100" b="1" dirty="0">
                <a:latin typeface="Ubuntu-Medium"/>
              </a:rPr>
              <a:t>Plateau tout chocolat</a:t>
            </a:r>
          </a:p>
          <a:p>
            <a:r>
              <a:rPr lang="fr-FR" sz="1100" dirty="0">
                <a:latin typeface="Ubuntu-Light"/>
              </a:rPr>
              <a:t>Mini-entremets chocolat-pistache</a:t>
            </a:r>
          </a:p>
          <a:p>
            <a:r>
              <a:rPr lang="fr-FR" sz="1100" dirty="0">
                <a:latin typeface="Ubuntu-Light"/>
              </a:rPr>
              <a:t>Mini-tartelette ganache chocolat</a:t>
            </a:r>
          </a:p>
          <a:p>
            <a:r>
              <a:rPr lang="fr-FR" sz="1100" dirty="0">
                <a:latin typeface="Ubuntu-Light"/>
              </a:rPr>
              <a:t>Croquant chocolat-feuillantine</a:t>
            </a:r>
          </a:p>
          <a:p>
            <a:r>
              <a:rPr lang="fr-FR" sz="1100" dirty="0">
                <a:latin typeface="Ubuntu-Light"/>
              </a:rPr>
              <a:t>Moelleux façon opéra</a:t>
            </a:r>
            <a:endParaRPr lang="fr-FR" sz="1100" b="1" dirty="0">
              <a:latin typeface="Ubuntu"/>
            </a:endParaRPr>
          </a:p>
        </p:txBody>
      </p:sp>
      <p:sp>
        <p:nvSpPr>
          <p:cNvPr id="29" name="Rectangle 28"/>
          <p:cNvSpPr/>
          <p:nvPr/>
        </p:nvSpPr>
        <p:spPr>
          <a:xfrm>
            <a:off x="466274" y="5502909"/>
            <a:ext cx="2112010" cy="261610"/>
          </a:xfrm>
          <a:prstGeom prst="rect">
            <a:avLst/>
          </a:prstGeom>
        </p:spPr>
        <p:txBody>
          <a:bodyPr wrap="square">
            <a:spAutoFit/>
          </a:bodyPr>
          <a:lstStyle/>
          <a:p>
            <a:r>
              <a:rPr lang="fr-FR" sz="1100" dirty="0">
                <a:solidFill>
                  <a:srgbClr val="000000"/>
                </a:solidFill>
                <a:latin typeface="Ubuntu"/>
              </a:rPr>
              <a:t>87,00€ht </a:t>
            </a:r>
            <a:r>
              <a:rPr lang="fr-FR" sz="1100" dirty="0">
                <a:solidFill>
                  <a:srgbClr val="7D858F"/>
                </a:solidFill>
                <a:latin typeface="Ubuntu"/>
              </a:rPr>
              <a:t>95,70€TTC</a:t>
            </a:r>
          </a:p>
        </p:txBody>
      </p:sp>
      <p:sp>
        <p:nvSpPr>
          <p:cNvPr id="30" name="Rectangle 29"/>
          <p:cNvSpPr/>
          <p:nvPr/>
        </p:nvSpPr>
        <p:spPr>
          <a:xfrm>
            <a:off x="3667576" y="5502909"/>
            <a:ext cx="1700714" cy="261610"/>
          </a:xfrm>
          <a:prstGeom prst="rect">
            <a:avLst/>
          </a:prstGeom>
        </p:spPr>
        <p:txBody>
          <a:bodyPr wrap="square">
            <a:spAutoFit/>
          </a:bodyPr>
          <a:lstStyle/>
          <a:p>
            <a:r>
              <a:rPr lang="fr-FR" sz="1100" dirty="0">
                <a:solidFill>
                  <a:srgbClr val="000000"/>
                </a:solidFill>
                <a:latin typeface="Ubuntu"/>
              </a:rPr>
              <a:t>72,00€ht </a:t>
            </a:r>
            <a:r>
              <a:rPr lang="fr-FR" sz="1100" dirty="0">
                <a:solidFill>
                  <a:srgbClr val="7D858F"/>
                </a:solidFill>
                <a:latin typeface="Ubuntu"/>
              </a:rPr>
              <a:t>79,20€TTC</a:t>
            </a:r>
            <a:endParaRPr lang="fr-FR" dirty="0"/>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400" b="1" dirty="0">
                <a:latin typeface="Ubuntu"/>
              </a:rPr>
              <a:t>COCKTAILS LUNCH</a:t>
            </a:r>
          </a:p>
        </p:txBody>
      </p:sp>
      <p:sp>
        <p:nvSpPr>
          <p:cNvPr id="28" name="Rectangle 27">
            <a:extLst>
              <a:ext uri="{FF2B5EF4-FFF2-40B4-BE49-F238E27FC236}">
                <a16:creationId xmlns:a16="http://schemas.microsoft.com/office/drawing/2014/main" id="{27448D76-0406-48ED-9A0B-177640130F6E}"/>
              </a:ext>
            </a:extLst>
          </p:cNvPr>
          <p:cNvSpPr/>
          <p:nvPr/>
        </p:nvSpPr>
        <p:spPr>
          <a:xfrm>
            <a:off x="6949114" y="2699371"/>
            <a:ext cx="3037020" cy="2539157"/>
          </a:xfrm>
          <a:prstGeom prst="rect">
            <a:avLst/>
          </a:prstGeom>
        </p:spPr>
        <p:txBody>
          <a:bodyPr wrap="square">
            <a:spAutoFit/>
          </a:bodyPr>
          <a:lstStyle/>
          <a:p>
            <a:pPr lvl="0" algn="just">
              <a:defRPr/>
            </a:pPr>
            <a:r>
              <a:rPr lang="fr-FR" sz="1600" b="1" dirty="0">
                <a:solidFill>
                  <a:srgbClr val="8D605E"/>
                </a:solidFill>
                <a:latin typeface="Footlight MT Light" panose="0204060206030A020304" pitchFamily="18" charset="0"/>
              </a:rPr>
              <a:t>Les saveurs nipponnes </a:t>
            </a:r>
            <a:r>
              <a:rPr lang="fr-FR" sz="1100" b="1" dirty="0">
                <a:solidFill>
                  <a:srgbClr val="8D605E"/>
                </a:solidFill>
                <a:latin typeface="Footlight MT Light" panose="0204060206030A020304" pitchFamily="18" charset="0"/>
              </a:rPr>
              <a:t>(53 pièces)</a:t>
            </a:r>
          </a:p>
          <a:p>
            <a:pPr lvl="0" algn="just">
              <a:defRPr/>
            </a:pPr>
            <a:endParaRPr lang="fr-FR" sz="1100" b="1" dirty="0">
              <a:solidFill>
                <a:srgbClr val="8D605E"/>
              </a:solidFill>
              <a:latin typeface="Footlight MT Light" panose="0204060206030A020304" pitchFamily="18" charset="0"/>
            </a:endParaRPr>
          </a:p>
          <a:p>
            <a:r>
              <a:rPr lang="fr-FR" sz="1100" b="1" dirty="0">
                <a:latin typeface="Ubuntu-Medium"/>
              </a:rPr>
              <a:t>Plateau de créations gourmandes </a:t>
            </a:r>
            <a:r>
              <a:rPr lang="fr-FR" sz="1100" b="1" dirty="0" err="1">
                <a:latin typeface="Ubuntu-Medium"/>
              </a:rPr>
              <a:t>Ayamé</a:t>
            </a:r>
            <a:endParaRPr lang="fr-FR" sz="1100" b="1" dirty="0">
              <a:latin typeface="Ubuntu-Medium"/>
            </a:endParaRPr>
          </a:p>
          <a:p>
            <a:r>
              <a:rPr lang="fr-FR" sz="1100" dirty="0">
                <a:latin typeface="Ubuntu-Light"/>
              </a:rPr>
              <a:t>Bonbon </a:t>
            </a:r>
            <a:r>
              <a:rPr lang="fr-FR" sz="1100" dirty="0" err="1">
                <a:latin typeface="Ubuntu-Light"/>
              </a:rPr>
              <a:t>sudachi</a:t>
            </a:r>
            <a:r>
              <a:rPr lang="fr-FR" sz="1100" dirty="0">
                <a:latin typeface="Ubuntu-Light"/>
              </a:rPr>
              <a:t>-praliné-framboise</a:t>
            </a:r>
          </a:p>
          <a:p>
            <a:r>
              <a:rPr lang="fr-FR" sz="1100" dirty="0">
                <a:latin typeface="Ubuntu-Light"/>
              </a:rPr>
              <a:t>Mini-cheesecake thé vert-myrtille</a:t>
            </a:r>
          </a:p>
          <a:p>
            <a:r>
              <a:rPr lang="fr-FR" sz="1100" dirty="0">
                <a:latin typeface="Ubuntu-Light"/>
              </a:rPr>
              <a:t>Azuki framboise-passion</a:t>
            </a:r>
          </a:p>
          <a:p>
            <a:r>
              <a:rPr lang="fr-FR" sz="1100" dirty="0">
                <a:latin typeface="Ubuntu-Light"/>
              </a:rPr>
              <a:t>Bonbon fraise-wasabi-pistache</a:t>
            </a:r>
          </a:p>
          <a:p>
            <a:endParaRPr kumimoji="0" lang="fr-FR" sz="1100" b="0" i="0" u="none" strike="noStrike" kern="1200" cap="none" spc="0" normalizeH="0" baseline="0" noProof="0" dirty="0">
              <a:ln>
                <a:noFill/>
              </a:ln>
              <a:solidFill>
                <a:srgbClr val="000000"/>
              </a:solidFill>
              <a:effectLst/>
              <a:uLnTx/>
              <a:uFillTx/>
              <a:latin typeface="Ubuntu-Light"/>
              <a:ea typeface="+mn-ea"/>
              <a:cs typeface="+mn-cs"/>
            </a:endParaRPr>
          </a:p>
          <a:p>
            <a:r>
              <a:rPr lang="fr-FR" sz="1100" b="1" dirty="0">
                <a:latin typeface="Ubuntu-Medium"/>
              </a:rPr>
              <a:t>Plateau de créations fruitées </a:t>
            </a:r>
            <a:r>
              <a:rPr lang="fr-FR" sz="1100" b="1" dirty="0" err="1">
                <a:latin typeface="Ubuntu-Medium"/>
              </a:rPr>
              <a:t>Ayamé</a:t>
            </a:r>
            <a:endParaRPr lang="fr-FR" sz="1100" b="1" dirty="0">
              <a:latin typeface="Ubuntu-Medium"/>
            </a:endParaRPr>
          </a:p>
          <a:p>
            <a:r>
              <a:rPr lang="fr-FR" sz="1100" dirty="0">
                <a:latin typeface="Ubuntu-Light"/>
              </a:rPr>
              <a:t>Mini-tartelette praliné-passion-thé vert</a:t>
            </a:r>
          </a:p>
          <a:p>
            <a:r>
              <a:rPr lang="fr-FR" sz="1100" dirty="0">
                <a:latin typeface="Ubuntu-Light"/>
              </a:rPr>
              <a:t>Le </a:t>
            </a:r>
            <a:r>
              <a:rPr lang="fr-FR" sz="1100" dirty="0" err="1">
                <a:latin typeface="Ubuntu-Light"/>
              </a:rPr>
              <a:t>Kogi</a:t>
            </a:r>
            <a:r>
              <a:rPr lang="fr-FR" sz="1100" dirty="0">
                <a:latin typeface="Ubuntu-Light"/>
              </a:rPr>
              <a:t> </a:t>
            </a:r>
            <a:r>
              <a:rPr lang="fr-FR" sz="1100" dirty="0" err="1">
                <a:latin typeface="Ubuntu-Light"/>
              </a:rPr>
              <a:t>bune</a:t>
            </a:r>
            <a:r>
              <a:rPr lang="fr-FR" sz="1100" dirty="0">
                <a:latin typeface="Ubuntu-Light"/>
              </a:rPr>
              <a:t> : sésame noir-cerise</a:t>
            </a:r>
          </a:p>
          <a:p>
            <a:r>
              <a:rPr lang="fr-FR" sz="1100" dirty="0">
                <a:latin typeface="Ubuntu-Light"/>
              </a:rPr>
              <a:t>Bonbon prune au saké-noisette</a:t>
            </a:r>
          </a:p>
          <a:p>
            <a:r>
              <a:rPr lang="fr-FR" sz="1100" dirty="0">
                <a:latin typeface="Ubuntu-Light"/>
              </a:rPr>
              <a:t>Le </a:t>
            </a:r>
            <a:r>
              <a:rPr lang="fr-FR" sz="1100" dirty="0" err="1">
                <a:latin typeface="Ubuntu-Light"/>
              </a:rPr>
              <a:t>Nansei</a:t>
            </a:r>
            <a:r>
              <a:rPr lang="fr-FR" sz="1100" dirty="0">
                <a:latin typeface="Ubuntu-Light"/>
              </a:rPr>
              <a:t> : riz au lait-mûre</a:t>
            </a:r>
            <a:endParaRPr kumimoji="0" lang="fr-FR" sz="1100" b="0" i="0" u="none" strike="noStrike" kern="1200" cap="none" spc="0" normalizeH="0" baseline="0" noProof="0" dirty="0">
              <a:ln>
                <a:noFill/>
              </a:ln>
              <a:solidFill>
                <a:srgbClr val="000000"/>
              </a:solidFill>
              <a:effectLst/>
              <a:uLnTx/>
              <a:uFillTx/>
              <a:latin typeface="Ubuntu"/>
              <a:ea typeface="+mn-ea"/>
              <a:cs typeface="+mn-cs"/>
            </a:endParaRPr>
          </a:p>
          <a:p>
            <a:pPr lvl="0" algn="just"/>
            <a:endParaRPr lang="fr-FR" sz="1100" dirty="0">
              <a:solidFill>
                <a:prstClr val="black"/>
              </a:solidFill>
              <a:latin typeface="Ubuntu"/>
            </a:endParaRPr>
          </a:p>
        </p:txBody>
      </p:sp>
      <p:sp>
        <p:nvSpPr>
          <p:cNvPr id="32" name="Rectangle 31">
            <a:extLst>
              <a:ext uri="{FF2B5EF4-FFF2-40B4-BE49-F238E27FC236}">
                <a16:creationId xmlns:a16="http://schemas.microsoft.com/office/drawing/2014/main" id="{CDA06539-91F6-4967-843F-0FFA7E1B1D63}"/>
              </a:ext>
            </a:extLst>
          </p:cNvPr>
          <p:cNvSpPr/>
          <p:nvPr/>
        </p:nvSpPr>
        <p:spPr>
          <a:xfrm>
            <a:off x="7002690" y="5590575"/>
            <a:ext cx="1598746"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Ubuntu"/>
                <a:ea typeface="+mn-ea"/>
                <a:cs typeface="+mn-cs"/>
              </a:rPr>
              <a:t>85,00€ht </a:t>
            </a:r>
            <a:r>
              <a:rPr kumimoji="0" lang="fr-FR" sz="1100" b="0" i="0" u="none" strike="noStrike" kern="1200" cap="none" spc="0" normalizeH="0" baseline="0" noProof="0" dirty="0">
                <a:ln>
                  <a:noFill/>
                </a:ln>
                <a:solidFill>
                  <a:srgbClr val="7D858F"/>
                </a:solidFill>
                <a:effectLst/>
                <a:uLnTx/>
                <a:uFillTx/>
                <a:latin typeface="Ubuntu"/>
                <a:ea typeface="+mn-ea"/>
                <a:cs typeface="+mn-cs"/>
              </a:rPr>
              <a:t>93,50€TTC</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4E4EAF0E-38DF-4FFA-8112-C13CABC386AD}"/>
              </a:ext>
            </a:extLst>
          </p:cNvPr>
          <p:cNvPicPr>
            <a:picLocks noChangeAspect="1"/>
          </p:cNvPicPr>
          <p:nvPr/>
        </p:nvPicPr>
        <p:blipFill>
          <a:blip r:embed="rId2"/>
          <a:stretch>
            <a:fillRect/>
          </a:stretch>
        </p:blipFill>
        <p:spPr>
          <a:xfrm>
            <a:off x="287487" y="455691"/>
            <a:ext cx="2696035" cy="1800000"/>
          </a:xfrm>
          <a:prstGeom prst="rect">
            <a:avLst/>
          </a:prstGeom>
        </p:spPr>
      </p:pic>
      <p:pic>
        <p:nvPicPr>
          <p:cNvPr id="6" name="Image 5">
            <a:extLst>
              <a:ext uri="{FF2B5EF4-FFF2-40B4-BE49-F238E27FC236}">
                <a16:creationId xmlns:a16="http://schemas.microsoft.com/office/drawing/2014/main" id="{70B5AFCF-48D1-4F20-BC86-4EE9AF3E3E0B}"/>
              </a:ext>
            </a:extLst>
          </p:cNvPr>
          <p:cNvPicPr>
            <a:picLocks noChangeAspect="1"/>
          </p:cNvPicPr>
          <p:nvPr/>
        </p:nvPicPr>
        <p:blipFill>
          <a:blip r:embed="rId3"/>
          <a:stretch>
            <a:fillRect/>
          </a:stretch>
        </p:blipFill>
        <p:spPr>
          <a:xfrm>
            <a:off x="3604980" y="455691"/>
            <a:ext cx="2696035" cy="1800000"/>
          </a:xfrm>
          <a:prstGeom prst="rect">
            <a:avLst/>
          </a:prstGeom>
        </p:spPr>
      </p:pic>
      <p:pic>
        <p:nvPicPr>
          <p:cNvPr id="8" name="Image 7">
            <a:extLst>
              <a:ext uri="{FF2B5EF4-FFF2-40B4-BE49-F238E27FC236}">
                <a16:creationId xmlns:a16="http://schemas.microsoft.com/office/drawing/2014/main" id="{35BF2C79-1249-4610-BA71-99B74CAC26E3}"/>
              </a:ext>
            </a:extLst>
          </p:cNvPr>
          <p:cNvPicPr>
            <a:picLocks noChangeAspect="1"/>
          </p:cNvPicPr>
          <p:nvPr/>
        </p:nvPicPr>
        <p:blipFill>
          <a:blip r:embed="rId4"/>
          <a:stretch>
            <a:fillRect/>
          </a:stretch>
        </p:blipFill>
        <p:spPr>
          <a:xfrm>
            <a:off x="6868878" y="455691"/>
            <a:ext cx="2696035" cy="1800000"/>
          </a:xfrm>
          <a:prstGeom prst="rect">
            <a:avLst/>
          </a:prstGeom>
        </p:spPr>
      </p:pic>
      <p:pic>
        <p:nvPicPr>
          <p:cNvPr id="34" name="Image 33">
            <a:extLst>
              <a:ext uri="{FF2B5EF4-FFF2-40B4-BE49-F238E27FC236}">
                <a16:creationId xmlns:a16="http://schemas.microsoft.com/office/drawing/2014/main" id="{2A1ABD45-884D-4CCE-97E8-8AAB0656AB72}"/>
              </a:ext>
            </a:extLst>
          </p:cNvPr>
          <p:cNvPicPr>
            <a:picLocks noChangeAspect="1"/>
          </p:cNvPicPr>
          <p:nvPr/>
        </p:nvPicPr>
        <p:blipFill>
          <a:blip r:embed="rId5"/>
          <a:stretch>
            <a:fillRect/>
          </a:stretch>
        </p:blipFill>
        <p:spPr>
          <a:xfrm>
            <a:off x="9388734" y="-7421"/>
            <a:ext cx="517265" cy="527407"/>
          </a:xfrm>
          <a:prstGeom prst="rect">
            <a:avLst/>
          </a:prstGeom>
        </p:spPr>
      </p:pic>
      <p:pic>
        <p:nvPicPr>
          <p:cNvPr id="20" name="Image 19">
            <a:extLst>
              <a:ext uri="{FF2B5EF4-FFF2-40B4-BE49-F238E27FC236}">
                <a16:creationId xmlns:a16="http://schemas.microsoft.com/office/drawing/2014/main" id="{8B503BFB-D67C-4D1A-8466-25FC4E98FD48}"/>
              </a:ext>
            </a:extLst>
          </p:cNvPr>
          <p:cNvPicPr>
            <a:picLocks noChangeAspect="1"/>
          </p:cNvPicPr>
          <p:nvPr/>
        </p:nvPicPr>
        <p:blipFill>
          <a:blip r:embed="rId6"/>
          <a:stretch>
            <a:fillRect/>
          </a:stretch>
        </p:blipFill>
        <p:spPr>
          <a:xfrm>
            <a:off x="6949114" y="2153250"/>
            <a:ext cx="942183" cy="437753"/>
          </a:xfrm>
          <a:prstGeom prst="rect">
            <a:avLst/>
          </a:prstGeom>
        </p:spPr>
      </p:pic>
    </p:spTree>
    <p:extLst>
      <p:ext uri="{BB962C8B-B14F-4D97-AF65-F5344CB8AC3E}">
        <p14:creationId xmlns:p14="http://schemas.microsoft.com/office/powerpoint/2010/main" val="3039258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offres cocktails sucrés</a:t>
            </a:r>
            <a:endParaRPr lang="fr-FR" sz="1600" dirty="0">
              <a:latin typeface="Ubuntu"/>
            </a:endParaRPr>
          </a:p>
        </p:txBody>
      </p:sp>
      <p:sp>
        <p:nvSpPr>
          <p:cNvPr id="19" name="Rectangle 18"/>
          <p:cNvSpPr/>
          <p:nvPr/>
        </p:nvSpPr>
        <p:spPr>
          <a:xfrm>
            <a:off x="3228248" y="952121"/>
            <a:ext cx="3025073" cy="677108"/>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Plateau pause fruitée </a:t>
            </a:r>
            <a:r>
              <a:rPr lang="fr-FR" sz="1100" b="1" dirty="0">
                <a:solidFill>
                  <a:srgbClr val="8D605E"/>
                </a:solidFill>
                <a:latin typeface="Footlight MT Light" panose="0204060206030A020304" pitchFamily="18" charset="0"/>
              </a:rPr>
              <a:t>(24 pièces </a:t>
            </a:r>
            <a:r>
              <a:rPr lang="fr-FR" sz="1600" b="1" dirty="0">
                <a:solidFill>
                  <a:srgbClr val="8D605E"/>
                </a:solidFill>
                <a:latin typeface="Footlight MT Light" panose="0204060206030A020304" pitchFamily="18" charset="0"/>
              </a:rPr>
              <a:t>)</a:t>
            </a:r>
          </a:p>
          <a:p>
            <a:endParaRPr lang="fr-FR" sz="1100" dirty="0">
              <a:latin typeface="Ubuntu"/>
            </a:endParaRPr>
          </a:p>
          <a:p>
            <a:r>
              <a:rPr lang="fr-FR" sz="1100" dirty="0">
                <a:latin typeface="Ubuntu"/>
              </a:rPr>
              <a:t>Brochette de fruits de saison</a:t>
            </a:r>
          </a:p>
        </p:txBody>
      </p:sp>
      <p:sp>
        <p:nvSpPr>
          <p:cNvPr id="29" name="Rectangle 28"/>
          <p:cNvSpPr/>
          <p:nvPr/>
        </p:nvSpPr>
        <p:spPr>
          <a:xfrm>
            <a:off x="3220629" y="1889918"/>
            <a:ext cx="2112010" cy="261610"/>
          </a:xfrm>
          <a:prstGeom prst="rect">
            <a:avLst/>
          </a:prstGeom>
        </p:spPr>
        <p:txBody>
          <a:bodyPr wrap="square">
            <a:spAutoFit/>
          </a:bodyPr>
          <a:lstStyle/>
          <a:p>
            <a:r>
              <a:rPr lang="fr-FR" sz="1100" dirty="0">
                <a:solidFill>
                  <a:srgbClr val="000000"/>
                </a:solidFill>
                <a:latin typeface="Ubuntu"/>
              </a:rPr>
              <a:t>31,60€ht </a:t>
            </a:r>
            <a:r>
              <a:rPr lang="fr-FR" sz="1100" dirty="0">
                <a:solidFill>
                  <a:srgbClr val="7D858F"/>
                </a:solidFill>
                <a:latin typeface="Ubuntu"/>
              </a:rPr>
              <a:t>34,76€TTC</a:t>
            </a:r>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400" b="1" dirty="0">
                <a:latin typeface="Ubuntu"/>
              </a:rPr>
              <a:t>COCKTAILS LUNCH</a:t>
            </a:r>
          </a:p>
        </p:txBody>
      </p:sp>
      <p:pic>
        <p:nvPicPr>
          <p:cNvPr id="5" name="Image 4">
            <a:extLst>
              <a:ext uri="{FF2B5EF4-FFF2-40B4-BE49-F238E27FC236}">
                <a16:creationId xmlns:a16="http://schemas.microsoft.com/office/drawing/2014/main" id="{D96BFDB7-8D3F-41E9-A0F9-0748C8D9C711}"/>
              </a:ext>
            </a:extLst>
          </p:cNvPr>
          <p:cNvPicPr>
            <a:picLocks noChangeAspect="1"/>
          </p:cNvPicPr>
          <p:nvPr/>
        </p:nvPicPr>
        <p:blipFill>
          <a:blip r:embed="rId2"/>
          <a:stretch>
            <a:fillRect/>
          </a:stretch>
        </p:blipFill>
        <p:spPr>
          <a:xfrm>
            <a:off x="302388" y="696120"/>
            <a:ext cx="2696035" cy="1800000"/>
          </a:xfrm>
          <a:prstGeom prst="rect">
            <a:avLst/>
          </a:prstGeom>
        </p:spPr>
      </p:pic>
      <p:pic>
        <p:nvPicPr>
          <p:cNvPr id="22" name="Image 21">
            <a:extLst>
              <a:ext uri="{FF2B5EF4-FFF2-40B4-BE49-F238E27FC236}">
                <a16:creationId xmlns:a16="http://schemas.microsoft.com/office/drawing/2014/main" id="{C8FD420F-60D2-4AA7-A7B3-53112ED141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4624" y="3827501"/>
            <a:ext cx="2696035" cy="1800000"/>
          </a:xfrm>
          <a:prstGeom prst="rect">
            <a:avLst/>
          </a:prstGeom>
        </p:spPr>
      </p:pic>
      <p:sp>
        <p:nvSpPr>
          <p:cNvPr id="25" name="Rectangle 24">
            <a:extLst>
              <a:ext uri="{FF2B5EF4-FFF2-40B4-BE49-F238E27FC236}">
                <a16:creationId xmlns:a16="http://schemas.microsoft.com/office/drawing/2014/main" id="{4DB71E56-685B-4A9E-91F4-555756DAADAC}"/>
              </a:ext>
            </a:extLst>
          </p:cNvPr>
          <p:cNvSpPr/>
          <p:nvPr/>
        </p:nvSpPr>
        <p:spPr>
          <a:xfrm>
            <a:off x="3287749" y="3801133"/>
            <a:ext cx="2399374" cy="1846659"/>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Délices du Liban sucrés</a:t>
            </a:r>
          </a:p>
          <a:p>
            <a:pPr algn="just"/>
            <a:r>
              <a:rPr lang="fr-FR" sz="1000" b="1" dirty="0">
                <a:solidFill>
                  <a:srgbClr val="8D605E"/>
                </a:solidFill>
                <a:latin typeface="Footlight MT Light" panose="0204060206030A020304" pitchFamily="18" charset="0"/>
              </a:rPr>
              <a:t>(30 pièces)</a:t>
            </a:r>
          </a:p>
          <a:p>
            <a:pPr algn="just"/>
            <a:endParaRPr lang="fr-FR" sz="1100" b="1" dirty="0">
              <a:latin typeface="Ubuntu"/>
            </a:endParaRPr>
          </a:p>
          <a:p>
            <a:pPr algn="just"/>
            <a:r>
              <a:rPr lang="fr-FR" sz="1100" b="1" dirty="0" err="1">
                <a:latin typeface="Ubuntu"/>
              </a:rPr>
              <a:t>Karabige</a:t>
            </a:r>
            <a:r>
              <a:rPr lang="fr-FR" sz="1100" b="1" dirty="0">
                <a:latin typeface="Ubuntu"/>
              </a:rPr>
              <a:t> : </a:t>
            </a:r>
            <a:r>
              <a:rPr lang="fr-FR" sz="1100" dirty="0">
                <a:latin typeface="Ubuntu"/>
              </a:rPr>
              <a:t>petit four sablé au </a:t>
            </a:r>
            <a:r>
              <a:rPr lang="fr-FR" sz="1100" dirty="0" err="1">
                <a:latin typeface="Ubuntu"/>
              </a:rPr>
              <a:t>coeur</a:t>
            </a:r>
            <a:r>
              <a:rPr lang="fr-FR" sz="1100" dirty="0">
                <a:latin typeface="Ubuntu"/>
              </a:rPr>
              <a:t> de pistache, accompagné d’une crème meringuée</a:t>
            </a:r>
          </a:p>
          <a:p>
            <a:pPr algn="just"/>
            <a:endParaRPr lang="fr-FR" sz="1100" b="1" dirty="0">
              <a:latin typeface="Ubuntu"/>
            </a:endParaRPr>
          </a:p>
          <a:p>
            <a:pPr algn="just"/>
            <a:r>
              <a:rPr lang="fr-FR" sz="1100" b="1" dirty="0" err="1">
                <a:latin typeface="Ubuntu"/>
              </a:rPr>
              <a:t>Baklawas</a:t>
            </a:r>
            <a:r>
              <a:rPr lang="fr-FR" sz="1100" b="1" dirty="0">
                <a:latin typeface="Ubuntu"/>
              </a:rPr>
              <a:t> : </a:t>
            </a:r>
            <a:r>
              <a:rPr lang="fr-FR" sz="1100" dirty="0">
                <a:latin typeface="Ubuntu"/>
              </a:rPr>
              <a:t>délicieuses gourmandises garnies d’amandes, pistaches</a:t>
            </a:r>
          </a:p>
          <a:p>
            <a:pPr algn="just"/>
            <a:r>
              <a:rPr lang="fr-FR" sz="1100" dirty="0">
                <a:latin typeface="Ubuntu"/>
              </a:rPr>
              <a:t> ou pignons de pin</a:t>
            </a:r>
          </a:p>
        </p:txBody>
      </p:sp>
      <p:sp>
        <p:nvSpPr>
          <p:cNvPr id="31" name="Rectangle 30">
            <a:extLst>
              <a:ext uri="{FF2B5EF4-FFF2-40B4-BE49-F238E27FC236}">
                <a16:creationId xmlns:a16="http://schemas.microsoft.com/office/drawing/2014/main" id="{DF5561D2-6503-4A89-9750-01E6EF90354F}"/>
              </a:ext>
            </a:extLst>
          </p:cNvPr>
          <p:cNvSpPr/>
          <p:nvPr/>
        </p:nvSpPr>
        <p:spPr>
          <a:xfrm>
            <a:off x="3440058" y="6078887"/>
            <a:ext cx="2112010" cy="261610"/>
          </a:xfrm>
          <a:prstGeom prst="rect">
            <a:avLst/>
          </a:prstGeom>
        </p:spPr>
        <p:txBody>
          <a:bodyPr wrap="square">
            <a:spAutoFit/>
          </a:bodyPr>
          <a:lstStyle/>
          <a:p>
            <a:r>
              <a:rPr lang="fr-FR" sz="1100" dirty="0">
                <a:solidFill>
                  <a:srgbClr val="000000"/>
                </a:solidFill>
                <a:latin typeface="Ubuntu"/>
              </a:rPr>
              <a:t>53€ht </a:t>
            </a:r>
            <a:r>
              <a:rPr lang="fr-FR" sz="1100" dirty="0">
                <a:solidFill>
                  <a:srgbClr val="7D858F"/>
                </a:solidFill>
                <a:latin typeface="Ubuntu"/>
              </a:rPr>
              <a:t>58,30€TTC</a:t>
            </a:r>
          </a:p>
        </p:txBody>
      </p:sp>
      <p:pic>
        <p:nvPicPr>
          <p:cNvPr id="33" name="Image 32">
            <a:extLst>
              <a:ext uri="{FF2B5EF4-FFF2-40B4-BE49-F238E27FC236}">
                <a16:creationId xmlns:a16="http://schemas.microsoft.com/office/drawing/2014/main" id="{9EC32628-1D2D-4A6B-AD7A-104D1CE73D43}"/>
              </a:ext>
            </a:extLst>
          </p:cNvPr>
          <p:cNvPicPr>
            <a:picLocks noChangeAspect="1"/>
          </p:cNvPicPr>
          <p:nvPr/>
        </p:nvPicPr>
        <p:blipFill>
          <a:blip r:embed="rId4"/>
          <a:stretch>
            <a:fillRect/>
          </a:stretch>
        </p:blipFill>
        <p:spPr>
          <a:xfrm>
            <a:off x="2309903" y="5732062"/>
            <a:ext cx="727214" cy="418591"/>
          </a:xfrm>
          <a:prstGeom prst="rect">
            <a:avLst/>
          </a:prstGeom>
        </p:spPr>
      </p:pic>
      <p:sp>
        <p:nvSpPr>
          <p:cNvPr id="35" name="Rectangle 34">
            <a:extLst>
              <a:ext uri="{FF2B5EF4-FFF2-40B4-BE49-F238E27FC236}">
                <a16:creationId xmlns:a16="http://schemas.microsoft.com/office/drawing/2014/main" id="{7B38BE2D-EFDB-40F9-8741-2327BACF7331}"/>
              </a:ext>
            </a:extLst>
          </p:cNvPr>
          <p:cNvSpPr/>
          <p:nvPr/>
        </p:nvSpPr>
        <p:spPr>
          <a:xfrm>
            <a:off x="8250353" y="871827"/>
            <a:ext cx="1116675" cy="507831"/>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Tutti-Cake</a:t>
            </a:r>
          </a:p>
          <a:p>
            <a:pPr lvl="0" algn="just">
              <a:defRPr/>
            </a:pPr>
            <a:r>
              <a:rPr lang="fr-FR" sz="1100" b="1" dirty="0">
                <a:solidFill>
                  <a:srgbClr val="8D605E"/>
                </a:solidFill>
                <a:latin typeface="Footlight MT Light" panose="0204060206030A020304" pitchFamily="18" charset="0"/>
              </a:rPr>
              <a:t>(350 g)</a:t>
            </a:r>
          </a:p>
        </p:txBody>
      </p:sp>
      <p:sp>
        <p:nvSpPr>
          <p:cNvPr id="37" name="Rectangle 36">
            <a:extLst>
              <a:ext uri="{FF2B5EF4-FFF2-40B4-BE49-F238E27FC236}">
                <a16:creationId xmlns:a16="http://schemas.microsoft.com/office/drawing/2014/main" id="{7B4B4246-B35F-4B89-8797-4C7EDACEBF7B}"/>
              </a:ext>
            </a:extLst>
          </p:cNvPr>
          <p:cNvSpPr/>
          <p:nvPr/>
        </p:nvSpPr>
        <p:spPr>
          <a:xfrm>
            <a:off x="8250352" y="1471948"/>
            <a:ext cx="1116675" cy="430887"/>
          </a:xfrm>
          <a:prstGeom prst="rect">
            <a:avLst/>
          </a:prstGeom>
        </p:spPr>
        <p:txBody>
          <a:bodyPr wrap="square">
            <a:spAutoFit/>
          </a:bodyPr>
          <a:lstStyle/>
          <a:p>
            <a:r>
              <a:rPr lang="fr-FR" sz="1100" dirty="0">
                <a:solidFill>
                  <a:srgbClr val="000000"/>
                </a:solidFill>
                <a:latin typeface="Ubuntu"/>
              </a:rPr>
              <a:t>9,60€ht </a:t>
            </a:r>
            <a:r>
              <a:rPr lang="fr-FR" sz="1100" dirty="0">
                <a:solidFill>
                  <a:srgbClr val="7D858F"/>
                </a:solidFill>
                <a:latin typeface="Ubuntu"/>
              </a:rPr>
              <a:t>10,56€TTC</a:t>
            </a:r>
          </a:p>
        </p:txBody>
      </p:sp>
      <p:pic>
        <p:nvPicPr>
          <p:cNvPr id="38" name="Image 37">
            <a:extLst>
              <a:ext uri="{FF2B5EF4-FFF2-40B4-BE49-F238E27FC236}">
                <a16:creationId xmlns:a16="http://schemas.microsoft.com/office/drawing/2014/main" id="{4A3FCBF2-9A8C-4D7B-ABBD-2D42A208CC3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16377" y="962573"/>
            <a:ext cx="1795559" cy="1198800"/>
          </a:xfrm>
          <a:prstGeom prst="rect">
            <a:avLst/>
          </a:prstGeom>
        </p:spPr>
      </p:pic>
      <p:pic>
        <p:nvPicPr>
          <p:cNvPr id="40" name="Image 39">
            <a:extLst>
              <a:ext uri="{FF2B5EF4-FFF2-40B4-BE49-F238E27FC236}">
                <a16:creationId xmlns:a16="http://schemas.microsoft.com/office/drawing/2014/main" id="{2CD2BAFD-EEE5-4464-B9C0-7AD6A10258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25028" y="2816290"/>
            <a:ext cx="1778255" cy="1187247"/>
          </a:xfrm>
          <a:prstGeom prst="rect">
            <a:avLst/>
          </a:prstGeom>
        </p:spPr>
      </p:pic>
      <p:pic>
        <p:nvPicPr>
          <p:cNvPr id="41" name="Image 40">
            <a:extLst>
              <a:ext uri="{FF2B5EF4-FFF2-40B4-BE49-F238E27FC236}">
                <a16:creationId xmlns:a16="http://schemas.microsoft.com/office/drawing/2014/main" id="{B1A27846-906A-4EAA-8276-20D515D9D5B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090064" y="4958799"/>
            <a:ext cx="1793527" cy="1197443"/>
          </a:xfrm>
          <a:prstGeom prst="rect">
            <a:avLst/>
          </a:prstGeom>
        </p:spPr>
      </p:pic>
      <p:sp>
        <p:nvSpPr>
          <p:cNvPr id="42" name="Rectangle 41">
            <a:extLst>
              <a:ext uri="{FF2B5EF4-FFF2-40B4-BE49-F238E27FC236}">
                <a16:creationId xmlns:a16="http://schemas.microsoft.com/office/drawing/2014/main" id="{78C73F1F-B934-4EBA-88E1-98DDFAA768CA}"/>
              </a:ext>
            </a:extLst>
          </p:cNvPr>
          <p:cNvSpPr/>
          <p:nvPr/>
        </p:nvSpPr>
        <p:spPr>
          <a:xfrm>
            <a:off x="8287568" y="2715679"/>
            <a:ext cx="1079459" cy="507831"/>
          </a:xfrm>
          <a:prstGeom prst="rect">
            <a:avLst/>
          </a:prstGeom>
        </p:spPr>
        <p:txBody>
          <a:bodyPr wrap="square">
            <a:spAutoFit/>
          </a:bodyPr>
          <a:lstStyle/>
          <a:p>
            <a:pPr algn="just"/>
            <a:r>
              <a:rPr lang="fr-FR" sz="1600" b="1" dirty="0" err="1">
                <a:solidFill>
                  <a:srgbClr val="8D605E"/>
                </a:solidFill>
                <a:latin typeface="Footlight MT Light" panose="0204060206030A020304" pitchFamily="18" charset="0"/>
              </a:rPr>
              <a:t>Choc’Cake</a:t>
            </a:r>
            <a:endParaRPr lang="fr-FR" sz="1600" b="1" dirty="0">
              <a:solidFill>
                <a:srgbClr val="8D605E"/>
              </a:solidFill>
              <a:latin typeface="Footlight MT Light" panose="0204060206030A020304" pitchFamily="18" charset="0"/>
            </a:endParaRPr>
          </a:p>
          <a:p>
            <a:pPr lvl="0" algn="just">
              <a:defRPr/>
            </a:pPr>
            <a:r>
              <a:rPr lang="fr-FR" sz="1100" b="1" dirty="0">
                <a:solidFill>
                  <a:srgbClr val="8D605E"/>
                </a:solidFill>
                <a:latin typeface="Footlight MT Light" panose="0204060206030A020304" pitchFamily="18" charset="0"/>
              </a:rPr>
              <a:t>(350 g)</a:t>
            </a:r>
          </a:p>
        </p:txBody>
      </p:sp>
      <p:sp>
        <p:nvSpPr>
          <p:cNvPr id="43" name="Rectangle 42">
            <a:extLst>
              <a:ext uri="{FF2B5EF4-FFF2-40B4-BE49-F238E27FC236}">
                <a16:creationId xmlns:a16="http://schemas.microsoft.com/office/drawing/2014/main" id="{6C665941-E5BC-4E01-9E7A-F945DF1A33CB}"/>
              </a:ext>
            </a:extLst>
          </p:cNvPr>
          <p:cNvSpPr/>
          <p:nvPr/>
        </p:nvSpPr>
        <p:spPr>
          <a:xfrm>
            <a:off x="8287567" y="3315800"/>
            <a:ext cx="1079460" cy="430887"/>
          </a:xfrm>
          <a:prstGeom prst="rect">
            <a:avLst/>
          </a:prstGeom>
        </p:spPr>
        <p:txBody>
          <a:bodyPr wrap="square">
            <a:spAutoFit/>
          </a:bodyPr>
          <a:lstStyle/>
          <a:p>
            <a:r>
              <a:rPr lang="fr-FR" sz="1100" dirty="0">
                <a:solidFill>
                  <a:srgbClr val="000000"/>
                </a:solidFill>
                <a:latin typeface="Ubuntu"/>
              </a:rPr>
              <a:t>9,20€ht </a:t>
            </a:r>
            <a:r>
              <a:rPr lang="fr-FR" sz="1100" dirty="0">
                <a:solidFill>
                  <a:srgbClr val="7D858F"/>
                </a:solidFill>
                <a:latin typeface="Ubuntu"/>
              </a:rPr>
              <a:t>10,12€TTC</a:t>
            </a:r>
          </a:p>
        </p:txBody>
      </p:sp>
      <p:sp>
        <p:nvSpPr>
          <p:cNvPr id="44" name="Rectangle 43">
            <a:extLst>
              <a:ext uri="{FF2B5EF4-FFF2-40B4-BE49-F238E27FC236}">
                <a16:creationId xmlns:a16="http://schemas.microsoft.com/office/drawing/2014/main" id="{86D0592A-B7EA-4D48-9119-5274D00A32BF}"/>
              </a:ext>
            </a:extLst>
          </p:cNvPr>
          <p:cNvSpPr/>
          <p:nvPr/>
        </p:nvSpPr>
        <p:spPr>
          <a:xfrm>
            <a:off x="8287569" y="4737459"/>
            <a:ext cx="1228330" cy="507831"/>
          </a:xfrm>
          <a:prstGeom prst="rect">
            <a:avLst/>
          </a:prstGeom>
        </p:spPr>
        <p:txBody>
          <a:bodyPr wrap="square">
            <a:spAutoFit/>
          </a:bodyPr>
          <a:lstStyle/>
          <a:p>
            <a:pPr algn="just"/>
            <a:r>
              <a:rPr lang="fr-FR" sz="1600" b="1" dirty="0" err="1">
                <a:solidFill>
                  <a:srgbClr val="8D605E"/>
                </a:solidFill>
                <a:latin typeface="Footlight MT Light" panose="0204060206030A020304" pitchFamily="18" charset="0"/>
              </a:rPr>
              <a:t>Lemon’Cake</a:t>
            </a:r>
            <a:endParaRPr lang="fr-FR" sz="1600" b="1" dirty="0">
              <a:solidFill>
                <a:srgbClr val="8D605E"/>
              </a:solidFill>
              <a:latin typeface="Footlight MT Light" panose="0204060206030A020304" pitchFamily="18" charset="0"/>
            </a:endParaRPr>
          </a:p>
          <a:p>
            <a:pPr lvl="0" algn="just">
              <a:defRPr/>
            </a:pPr>
            <a:r>
              <a:rPr lang="fr-FR" sz="1100" b="1" dirty="0">
                <a:solidFill>
                  <a:srgbClr val="8D605E"/>
                </a:solidFill>
                <a:latin typeface="Footlight MT Light" panose="0204060206030A020304" pitchFamily="18" charset="0"/>
              </a:rPr>
              <a:t>(350 g)</a:t>
            </a:r>
          </a:p>
        </p:txBody>
      </p:sp>
      <p:sp>
        <p:nvSpPr>
          <p:cNvPr id="45" name="Rectangle 44">
            <a:extLst>
              <a:ext uri="{FF2B5EF4-FFF2-40B4-BE49-F238E27FC236}">
                <a16:creationId xmlns:a16="http://schemas.microsoft.com/office/drawing/2014/main" id="{F72D387E-418A-430C-A6DA-A7DE26F241C9}"/>
              </a:ext>
            </a:extLst>
          </p:cNvPr>
          <p:cNvSpPr/>
          <p:nvPr/>
        </p:nvSpPr>
        <p:spPr>
          <a:xfrm>
            <a:off x="8287567" y="5337580"/>
            <a:ext cx="855744" cy="430887"/>
          </a:xfrm>
          <a:prstGeom prst="rect">
            <a:avLst/>
          </a:prstGeom>
        </p:spPr>
        <p:txBody>
          <a:bodyPr wrap="square">
            <a:spAutoFit/>
          </a:bodyPr>
          <a:lstStyle/>
          <a:p>
            <a:r>
              <a:rPr lang="fr-FR" sz="1100" dirty="0">
                <a:solidFill>
                  <a:srgbClr val="000000"/>
                </a:solidFill>
                <a:latin typeface="Ubuntu"/>
              </a:rPr>
              <a:t>8,10€ht </a:t>
            </a:r>
            <a:r>
              <a:rPr lang="fr-FR" sz="1100" dirty="0">
                <a:solidFill>
                  <a:srgbClr val="7D858F"/>
                </a:solidFill>
                <a:latin typeface="Ubuntu"/>
              </a:rPr>
              <a:t>8,91€TTC</a:t>
            </a:r>
          </a:p>
        </p:txBody>
      </p:sp>
      <p:pic>
        <p:nvPicPr>
          <p:cNvPr id="34" name="Image 33">
            <a:extLst>
              <a:ext uri="{FF2B5EF4-FFF2-40B4-BE49-F238E27FC236}">
                <a16:creationId xmlns:a16="http://schemas.microsoft.com/office/drawing/2014/main" id="{2A1ABD45-884D-4CCE-97E8-8AAB0656AB72}"/>
              </a:ext>
            </a:extLst>
          </p:cNvPr>
          <p:cNvPicPr>
            <a:picLocks noChangeAspect="1"/>
          </p:cNvPicPr>
          <p:nvPr/>
        </p:nvPicPr>
        <p:blipFill>
          <a:blip r:embed="rId8"/>
          <a:stretch>
            <a:fillRect/>
          </a:stretch>
        </p:blipFill>
        <p:spPr>
          <a:xfrm>
            <a:off x="9388633" y="6620"/>
            <a:ext cx="517265" cy="527407"/>
          </a:xfrm>
          <a:prstGeom prst="rect">
            <a:avLst/>
          </a:prstGeom>
        </p:spPr>
      </p:pic>
      <p:sp>
        <p:nvSpPr>
          <p:cNvPr id="3" name="Rectangle 2">
            <a:extLst>
              <a:ext uri="{FF2B5EF4-FFF2-40B4-BE49-F238E27FC236}">
                <a16:creationId xmlns:a16="http://schemas.microsoft.com/office/drawing/2014/main" id="{5FDA3D82-EE38-4927-8ABA-ED92DE3CEB1E}"/>
              </a:ext>
            </a:extLst>
          </p:cNvPr>
          <p:cNvSpPr/>
          <p:nvPr/>
        </p:nvSpPr>
        <p:spPr>
          <a:xfrm>
            <a:off x="8363780" y="6295195"/>
            <a:ext cx="939681" cy="246221"/>
          </a:xfrm>
          <a:prstGeom prst="rect">
            <a:avLst/>
          </a:prstGeom>
        </p:spPr>
        <p:txBody>
          <a:bodyPr wrap="none">
            <a:spAutoFit/>
          </a:bodyPr>
          <a:lstStyle/>
          <a:p>
            <a:pPr algn="just"/>
            <a:r>
              <a:rPr lang="fr-FR" sz="1000" i="1" dirty="0">
                <a:solidFill>
                  <a:prstClr val="black"/>
                </a:solidFill>
                <a:latin typeface="Ubuntu"/>
              </a:rPr>
              <a:t>Couteau inclus</a:t>
            </a:r>
          </a:p>
        </p:txBody>
      </p:sp>
    </p:spTree>
    <p:extLst>
      <p:ext uri="{BB962C8B-B14F-4D97-AF65-F5344CB8AC3E}">
        <p14:creationId xmlns:p14="http://schemas.microsoft.com/office/powerpoint/2010/main" val="2137241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953000" y="3429000"/>
            <a:ext cx="4953000" cy="34290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Ubuntu"/>
              </a:rPr>
              <a:t>V</a:t>
            </a:r>
            <a:r>
              <a:rPr kumimoji="0" lang="fr-FR" sz="1600" b="1" i="0" u="none" strike="noStrike" kern="1200" cap="none" spc="0" normalizeH="0" baseline="0" noProof="0" dirty="0">
                <a:ln>
                  <a:noFill/>
                </a:ln>
                <a:solidFill>
                  <a:prstClr val="white"/>
                </a:solidFill>
                <a:effectLst/>
                <a:uLnTx/>
                <a:uFillTx/>
                <a:latin typeface="Ubuntu"/>
                <a:ea typeface="+mn-ea"/>
                <a:cs typeface="+mn-cs"/>
              </a:rPr>
              <a:t>os formules petits déjeuners &amp; pauses</a:t>
            </a:r>
            <a:endParaRPr kumimoji="0" lang="fr-FR" sz="1600" b="0" i="0" u="none" strike="noStrike" kern="1200" cap="none" spc="0" normalizeH="0" baseline="0" noProof="0" dirty="0">
              <a:ln>
                <a:noFill/>
              </a:ln>
              <a:solidFill>
                <a:prstClr val="white"/>
              </a:solidFill>
              <a:effectLst/>
              <a:uLnTx/>
              <a:uFillTx/>
              <a:latin typeface="Ubuntu"/>
              <a:ea typeface="+mn-ea"/>
              <a:cs typeface="+mn-cs"/>
            </a:endParaRPr>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Ubuntu"/>
                <a:ea typeface="+mn-ea"/>
                <a:cs typeface="+mn-cs"/>
              </a:rPr>
              <a:t>PETITS DEJEUNERS &amp; PAUSES</a:t>
            </a: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4656"/>
          <a:stretch/>
        </p:blipFill>
        <p:spPr>
          <a:xfrm>
            <a:off x="473894" y="686723"/>
            <a:ext cx="1622535" cy="1440000"/>
          </a:xfrm>
          <a:prstGeom prst="rect">
            <a:avLst/>
          </a:prstGeom>
        </p:spPr>
      </p:pic>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r="44912"/>
          <a:stretch/>
        </p:blipFill>
        <p:spPr>
          <a:xfrm>
            <a:off x="400140" y="2709000"/>
            <a:ext cx="1696290" cy="1440000"/>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r="45264"/>
          <a:stretch/>
        </p:blipFill>
        <p:spPr>
          <a:xfrm>
            <a:off x="285707" y="4731277"/>
            <a:ext cx="1810722" cy="1440000"/>
          </a:xfrm>
          <a:prstGeom prst="rect">
            <a:avLst/>
          </a:prstGeom>
        </p:spPr>
      </p:pic>
      <p:sp>
        <p:nvSpPr>
          <p:cNvPr id="18" name="Rectangle 17"/>
          <p:cNvSpPr/>
          <p:nvPr/>
        </p:nvSpPr>
        <p:spPr>
          <a:xfrm>
            <a:off x="473893" y="479645"/>
            <a:ext cx="3416897" cy="338554"/>
          </a:xfrm>
          <a:prstGeom prst="rect">
            <a:avLst/>
          </a:prstGeom>
        </p:spPr>
        <p:txBody>
          <a:bodyPr wrap="none">
            <a:spAutoFit/>
          </a:bodyPr>
          <a:lstStyle/>
          <a:p>
            <a:r>
              <a:rPr lang="fr-FR" sz="1600" b="1" dirty="0">
                <a:solidFill>
                  <a:srgbClr val="8D605E"/>
                </a:solidFill>
                <a:latin typeface="Footlight MT Light" panose="0204060206030A020304" pitchFamily="18" charset="0"/>
              </a:rPr>
              <a:t>Coffret chic + Plateau de viennoiseries</a:t>
            </a:r>
            <a:endParaRPr lang="fr-FR" sz="1600" dirty="0"/>
          </a:p>
        </p:txBody>
      </p:sp>
      <p:sp>
        <p:nvSpPr>
          <p:cNvPr id="30" name="Rectangle 29"/>
          <p:cNvSpPr/>
          <p:nvPr/>
        </p:nvSpPr>
        <p:spPr>
          <a:xfrm>
            <a:off x="473892" y="2420795"/>
            <a:ext cx="3109121" cy="338554"/>
          </a:xfrm>
          <a:prstGeom prst="rect">
            <a:avLst/>
          </a:prstGeom>
        </p:spPr>
        <p:txBody>
          <a:bodyPr wrap="none">
            <a:spAutoFit/>
          </a:bodyPr>
          <a:lstStyle/>
          <a:p>
            <a:r>
              <a:rPr lang="fr-FR" sz="1600" b="1" dirty="0">
                <a:solidFill>
                  <a:srgbClr val="8D605E"/>
                </a:solidFill>
                <a:latin typeface="Footlight MT Light" panose="0204060206030A020304" pitchFamily="18" charset="0"/>
              </a:rPr>
              <a:t>Coffret chic + Plateau pause Idéale</a:t>
            </a:r>
            <a:endParaRPr lang="fr-FR" sz="1600" dirty="0"/>
          </a:p>
        </p:txBody>
      </p:sp>
      <p:sp>
        <p:nvSpPr>
          <p:cNvPr id="32" name="Rectangle 31"/>
          <p:cNvSpPr/>
          <p:nvPr/>
        </p:nvSpPr>
        <p:spPr>
          <a:xfrm>
            <a:off x="473892" y="4465484"/>
            <a:ext cx="3576172" cy="338554"/>
          </a:xfrm>
          <a:prstGeom prst="rect">
            <a:avLst/>
          </a:prstGeom>
        </p:spPr>
        <p:txBody>
          <a:bodyPr wrap="none">
            <a:spAutoFit/>
          </a:bodyPr>
          <a:lstStyle/>
          <a:p>
            <a:r>
              <a:rPr lang="fr-FR" sz="1600" b="1" dirty="0">
                <a:solidFill>
                  <a:srgbClr val="8D605E"/>
                </a:solidFill>
                <a:latin typeface="Footlight MT Light" panose="0204060206030A020304" pitchFamily="18" charset="0"/>
              </a:rPr>
              <a:t>Coffret chic + Plateau pause gourmande</a:t>
            </a:r>
            <a:endParaRPr lang="fr-FR" sz="1600" dirty="0"/>
          </a:p>
        </p:txBody>
      </p:sp>
      <p:sp>
        <p:nvSpPr>
          <p:cNvPr id="34" name="Rectangle 33"/>
          <p:cNvSpPr/>
          <p:nvPr/>
        </p:nvSpPr>
        <p:spPr>
          <a:xfrm>
            <a:off x="2796429" y="2872267"/>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dirty="0">
                <a:solidFill>
                  <a:srgbClr val="000000"/>
                </a:solidFill>
                <a:latin typeface="Ubuntu"/>
              </a:rPr>
              <a:t>86,50</a:t>
            </a:r>
            <a:r>
              <a:rPr kumimoji="0" lang="fr-FR" sz="1100" b="0" i="0" u="none" strike="noStrike" kern="1200" cap="none" spc="0" normalizeH="0" baseline="0" noProof="0" dirty="0">
                <a:ln>
                  <a:noFill/>
                </a:ln>
                <a:solidFill>
                  <a:srgbClr val="000000"/>
                </a:solidFill>
                <a:effectLst/>
                <a:uLnTx/>
                <a:uFillTx/>
                <a:latin typeface="Ubuntu"/>
                <a:ea typeface="+mn-ea"/>
                <a:cs typeface="+mn-cs"/>
              </a:rPr>
              <a:t>€</a:t>
            </a:r>
            <a:r>
              <a:rPr kumimoji="0" lang="fr-FR" sz="1100" b="0" i="0" u="none" strike="noStrike" kern="1200" cap="none" spc="0" normalizeH="0" baseline="0" noProof="0" dirty="0" err="1">
                <a:ln>
                  <a:noFill/>
                </a:ln>
                <a:solidFill>
                  <a:srgbClr val="000000"/>
                </a:solidFill>
                <a:effectLst/>
                <a:uLnTx/>
                <a:uFillTx/>
                <a:latin typeface="Ubuntu"/>
                <a:ea typeface="+mn-ea"/>
                <a:cs typeface="+mn-cs"/>
              </a:rPr>
              <a:t>ht</a:t>
            </a:r>
            <a:r>
              <a:rPr kumimoji="0" lang="fr-FR" sz="1100" b="0" i="0" u="none" strike="noStrike" kern="1200" cap="none" spc="0" normalizeH="0" baseline="0" noProof="0" dirty="0">
                <a:ln>
                  <a:noFill/>
                </a:ln>
                <a:solidFill>
                  <a:srgbClr val="000000"/>
                </a:solidFill>
                <a:effectLst/>
                <a:uLnTx/>
                <a:uFillTx/>
                <a:latin typeface="Ubuntu"/>
                <a:ea typeface="+mn-ea"/>
                <a:cs typeface="+mn-cs"/>
              </a:rPr>
              <a:t> </a:t>
            </a:r>
            <a:r>
              <a:rPr kumimoji="0" lang="fr-FR" sz="1100" b="0" i="0" u="none" strike="noStrike" kern="1200" cap="none" spc="0" normalizeH="0" baseline="0" noProof="0" dirty="0">
                <a:ln>
                  <a:noFill/>
                </a:ln>
                <a:solidFill>
                  <a:srgbClr val="7D858F"/>
                </a:solidFill>
                <a:effectLst/>
                <a:uLnTx/>
                <a:uFillTx/>
                <a:latin typeface="Ubuntu"/>
                <a:ea typeface="+mn-ea"/>
                <a:cs typeface="+mn-cs"/>
              </a:rPr>
              <a:t>95,15€TTC</a:t>
            </a:r>
          </a:p>
        </p:txBody>
      </p:sp>
      <p:sp>
        <p:nvSpPr>
          <p:cNvPr id="35" name="Rectangle 34"/>
          <p:cNvSpPr/>
          <p:nvPr/>
        </p:nvSpPr>
        <p:spPr>
          <a:xfrm>
            <a:off x="2796429" y="931117"/>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dirty="0">
                <a:solidFill>
                  <a:srgbClr val="000000"/>
                </a:solidFill>
                <a:latin typeface="Ubuntu"/>
              </a:rPr>
              <a:t>74,50</a:t>
            </a:r>
            <a:r>
              <a:rPr kumimoji="0" lang="fr-FR" sz="1100" b="0" i="0" u="none" strike="noStrike" kern="1200" cap="none" spc="0" normalizeH="0" baseline="0" noProof="0" dirty="0">
                <a:ln>
                  <a:noFill/>
                </a:ln>
                <a:solidFill>
                  <a:srgbClr val="000000"/>
                </a:solidFill>
                <a:effectLst/>
                <a:uLnTx/>
                <a:uFillTx/>
                <a:latin typeface="Ubuntu"/>
                <a:ea typeface="+mn-ea"/>
                <a:cs typeface="+mn-cs"/>
              </a:rPr>
              <a:t>€</a:t>
            </a:r>
            <a:r>
              <a:rPr kumimoji="0" lang="fr-FR" sz="1100" b="0" i="0" u="none" strike="noStrike" kern="1200" cap="none" spc="0" normalizeH="0" baseline="0" noProof="0" dirty="0" err="1">
                <a:ln>
                  <a:noFill/>
                </a:ln>
                <a:solidFill>
                  <a:srgbClr val="000000"/>
                </a:solidFill>
                <a:effectLst/>
                <a:uLnTx/>
                <a:uFillTx/>
                <a:latin typeface="Ubuntu"/>
                <a:ea typeface="+mn-ea"/>
                <a:cs typeface="+mn-cs"/>
              </a:rPr>
              <a:t>ht</a:t>
            </a:r>
            <a:r>
              <a:rPr kumimoji="0" lang="fr-FR" sz="1100" b="0" i="0" u="none" strike="noStrike" kern="1200" cap="none" spc="0" normalizeH="0" baseline="0" noProof="0" dirty="0">
                <a:ln>
                  <a:noFill/>
                </a:ln>
                <a:solidFill>
                  <a:srgbClr val="000000"/>
                </a:solidFill>
                <a:effectLst/>
                <a:uLnTx/>
                <a:uFillTx/>
                <a:latin typeface="Ubuntu"/>
                <a:ea typeface="+mn-ea"/>
                <a:cs typeface="+mn-cs"/>
              </a:rPr>
              <a:t> </a:t>
            </a:r>
            <a:r>
              <a:rPr kumimoji="0" lang="fr-FR" sz="1100" b="0" i="0" u="none" strike="noStrike" kern="1200" cap="none" spc="0" normalizeH="0" baseline="0" noProof="0" dirty="0">
                <a:ln>
                  <a:noFill/>
                </a:ln>
                <a:solidFill>
                  <a:srgbClr val="7D858F"/>
                </a:solidFill>
                <a:effectLst/>
                <a:uLnTx/>
                <a:uFillTx/>
                <a:latin typeface="Ubuntu"/>
                <a:ea typeface="+mn-ea"/>
                <a:cs typeface="+mn-cs"/>
              </a:rPr>
              <a:t>81,95€TTC</a:t>
            </a:r>
          </a:p>
        </p:txBody>
      </p:sp>
      <p:sp>
        <p:nvSpPr>
          <p:cNvPr id="29" name="Rectangle 28"/>
          <p:cNvSpPr/>
          <p:nvPr/>
        </p:nvSpPr>
        <p:spPr>
          <a:xfrm>
            <a:off x="2840990" y="4813417"/>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dirty="0">
                <a:solidFill>
                  <a:srgbClr val="000000"/>
                </a:solidFill>
                <a:latin typeface="Ubuntu"/>
              </a:rPr>
              <a:t>84,50</a:t>
            </a:r>
            <a:r>
              <a:rPr kumimoji="0" lang="fr-FR" sz="1100" b="0" i="0" u="none" strike="noStrike" kern="1200" cap="none" spc="0" normalizeH="0" baseline="0" noProof="0" dirty="0">
                <a:ln>
                  <a:noFill/>
                </a:ln>
                <a:solidFill>
                  <a:srgbClr val="000000"/>
                </a:solidFill>
                <a:effectLst/>
                <a:uLnTx/>
                <a:uFillTx/>
                <a:latin typeface="Ubuntu"/>
                <a:ea typeface="+mn-ea"/>
                <a:cs typeface="+mn-cs"/>
              </a:rPr>
              <a:t>€</a:t>
            </a:r>
            <a:r>
              <a:rPr kumimoji="0" lang="fr-FR" sz="1100" b="0" i="0" u="none" strike="noStrike" kern="1200" cap="none" spc="0" normalizeH="0" baseline="0" noProof="0" dirty="0" err="1">
                <a:ln>
                  <a:noFill/>
                </a:ln>
                <a:solidFill>
                  <a:srgbClr val="000000"/>
                </a:solidFill>
                <a:effectLst/>
                <a:uLnTx/>
                <a:uFillTx/>
                <a:latin typeface="Ubuntu"/>
                <a:ea typeface="+mn-ea"/>
                <a:cs typeface="+mn-cs"/>
              </a:rPr>
              <a:t>ht</a:t>
            </a:r>
            <a:r>
              <a:rPr kumimoji="0" lang="fr-FR" sz="1100" b="0" i="0" u="none" strike="noStrike" kern="1200" cap="none" spc="0" normalizeH="0" baseline="0" noProof="0" dirty="0">
                <a:ln>
                  <a:noFill/>
                </a:ln>
                <a:solidFill>
                  <a:srgbClr val="000000"/>
                </a:solidFill>
                <a:effectLst/>
                <a:uLnTx/>
                <a:uFillTx/>
                <a:latin typeface="Ubuntu"/>
                <a:ea typeface="+mn-ea"/>
                <a:cs typeface="+mn-cs"/>
              </a:rPr>
              <a:t> </a:t>
            </a:r>
            <a:r>
              <a:rPr kumimoji="0" lang="fr-FR" sz="1100" b="0" i="0" u="none" strike="noStrike" kern="1200" cap="none" spc="0" normalizeH="0" baseline="0" noProof="0" dirty="0">
                <a:ln>
                  <a:noFill/>
                </a:ln>
                <a:solidFill>
                  <a:srgbClr val="7D858F"/>
                </a:solidFill>
                <a:effectLst/>
                <a:uLnTx/>
                <a:uFillTx/>
                <a:latin typeface="Ubuntu"/>
                <a:ea typeface="+mn-ea"/>
                <a:cs typeface="+mn-cs"/>
              </a:rPr>
              <a:t>92,95€TTC</a:t>
            </a:r>
          </a:p>
        </p:txBody>
      </p:sp>
      <p:sp>
        <p:nvSpPr>
          <p:cNvPr id="26" name="Rectangle 25"/>
          <p:cNvSpPr/>
          <p:nvPr/>
        </p:nvSpPr>
        <p:spPr>
          <a:xfrm>
            <a:off x="4953000" y="549342"/>
            <a:ext cx="4953000" cy="2693045"/>
          </a:xfrm>
          <a:prstGeom prst="rect">
            <a:avLst/>
          </a:prstGeom>
        </p:spPr>
        <p:txBody>
          <a:bodyPr>
            <a:spAutoFit/>
          </a:bodyPr>
          <a:lstStyle/>
          <a:p>
            <a:r>
              <a:rPr lang="fr-FR" sz="1400" b="1" dirty="0">
                <a:solidFill>
                  <a:srgbClr val="52302C"/>
                </a:solidFill>
                <a:latin typeface="Footlight MT Light" panose="0204060206030A020304" pitchFamily="18" charset="0"/>
              </a:rPr>
              <a:t>Composition du coffret chic :</a:t>
            </a:r>
          </a:p>
          <a:p>
            <a:endParaRPr lang="fr-FR" sz="800" b="1" dirty="0">
              <a:solidFill>
                <a:srgbClr val="52302C"/>
              </a:solidFill>
              <a:latin typeface="Footlight MT Light" panose="0204060206030A020304" pitchFamily="18" charset="0"/>
            </a:endParaRPr>
          </a:p>
          <a:p>
            <a:pPr>
              <a:lnSpc>
                <a:spcPct val="150000"/>
              </a:lnSpc>
            </a:pPr>
            <a:r>
              <a:rPr lang="fr-FR" sz="1400" dirty="0">
                <a:solidFill>
                  <a:srgbClr val="52302C"/>
                </a:solidFill>
                <a:latin typeface="Ubuntu"/>
              </a:rPr>
              <a:t>• </a:t>
            </a:r>
            <a:r>
              <a:rPr lang="fr-FR" sz="1200" dirty="0">
                <a:solidFill>
                  <a:srgbClr val="52302C"/>
                </a:solidFill>
                <a:latin typeface="Ubuntu"/>
              </a:rPr>
              <a:t>1 litre de jus d’orange Alain </a:t>
            </a:r>
            <a:r>
              <a:rPr lang="fr-FR" sz="1200" dirty="0" err="1">
                <a:solidFill>
                  <a:srgbClr val="52302C"/>
                </a:solidFill>
                <a:latin typeface="Ubuntu"/>
              </a:rPr>
              <a:t>Milliat</a:t>
            </a:r>
            <a:r>
              <a:rPr lang="fr-FR" sz="1200" dirty="0">
                <a:solidFill>
                  <a:srgbClr val="52302C"/>
                </a:solidFill>
                <a:latin typeface="Ubuntu"/>
              </a:rPr>
              <a:t> pour </a:t>
            </a:r>
            <a:r>
              <a:rPr lang="fr-FR" sz="1200" dirty="0" err="1">
                <a:solidFill>
                  <a:srgbClr val="52302C"/>
                </a:solidFill>
                <a:latin typeface="Ubuntu"/>
              </a:rPr>
              <a:t>Riem</a:t>
            </a:r>
            <a:r>
              <a:rPr lang="fr-FR" sz="1200" dirty="0">
                <a:solidFill>
                  <a:srgbClr val="52302C"/>
                </a:solidFill>
                <a:latin typeface="Ubuntu"/>
              </a:rPr>
              <a:t> Becker</a:t>
            </a:r>
          </a:p>
          <a:p>
            <a:pPr>
              <a:lnSpc>
                <a:spcPct val="150000"/>
              </a:lnSpc>
            </a:pPr>
            <a:r>
              <a:rPr lang="fr-FR" sz="1200" dirty="0">
                <a:solidFill>
                  <a:srgbClr val="52302C"/>
                </a:solidFill>
                <a:latin typeface="Ubuntu"/>
              </a:rPr>
              <a:t>• 1 litre d’eau de Vittel</a:t>
            </a:r>
          </a:p>
          <a:p>
            <a:pPr>
              <a:lnSpc>
                <a:spcPct val="150000"/>
              </a:lnSpc>
            </a:pPr>
            <a:r>
              <a:rPr lang="fr-FR" sz="1200" dirty="0">
                <a:solidFill>
                  <a:srgbClr val="52302C"/>
                </a:solidFill>
                <a:latin typeface="Ubuntu"/>
              </a:rPr>
              <a:t>• 1 thermos de café </a:t>
            </a:r>
            <a:r>
              <a:rPr lang="fr-FR" sz="1200" dirty="0" err="1">
                <a:solidFill>
                  <a:srgbClr val="52302C"/>
                </a:solidFill>
                <a:latin typeface="Ubuntu"/>
              </a:rPr>
              <a:t>Fuerte</a:t>
            </a:r>
            <a:r>
              <a:rPr lang="fr-FR" sz="1200" dirty="0">
                <a:solidFill>
                  <a:srgbClr val="52302C"/>
                </a:solidFill>
                <a:latin typeface="Ubuntu"/>
              </a:rPr>
              <a:t> équitable et 1 thermos d’eau chaude (1l)</a:t>
            </a:r>
          </a:p>
          <a:p>
            <a:pPr>
              <a:lnSpc>
                <a:spcPct val="150000"/>
              </a:lnSpc>
            </a:pPr>
            <a:r>
              <a:rPr lang="fr-FR" sz="1200" dirty="0">
                <a:solidFill>
                  <a:srgbClr val="52302C"/>
                </a:solidFill>
                <a:latin typeface="Ubuntu"/>
              </a:rPr>
              <a:t>• 8 tasses à café en porcelaine de couleur, petites cuillères assorties</a:t>
            </a:r>
          </a:p>
          <a:p>
            <a:pPr>
              <a:lnSpc>
                <a:spcPct val="150000"/>
              </a:lnSpc>
            </a:pPr>
            <a:r>
              <a:rPr lang="fr-FR" sz="1200" dirty="0">
                <a:solidFill>
                  <a:srgbClr val="52302C"/>
                </a:solidFill>
                <a:latin typeface="Ubuntu"/>
              </a:rPr>
              <a:t>• 8 gobelets à pied jetables</a:t>
            </a:r>
          </a:p>
          <a:p>
            <a:pPr>
              <a:lnSpc>
                <a:spcPct val="150000"/>
              </a:lnSpc>
            </a:pPr>
            <a:r>
              <a:rPr lang="fr-FR" sz="1200" dirty="0">
                <a:solidFill>
                  <a:srgbClr val="52302C"/>
                </a:solidFill>
                <a:latin typeface="Ubuntu"/>
              </a:rPr>
              <a:t>• 4 gobelets à thé ou café</a:t>
            </a:r>
          </a:p>
          <a:p>
            <a:pPr>
              <a:lnSpc>
                <a:spcPct val="150000"/>
              </a:lnSpc>
            </a:pPr>
            <a:r>
              <a:rPr lang="fr-FR" sz="1200" dirty="0">
                <a:solidFill>
                  <a:srgbClr val="52302C"/>
                </a:solidFill>
                <a:latin typeface="Ubuntu"/>
              </a:rPr>
              <a:t>• serviettes, sticks de sucre roux équitable, coupelle de crème, sachets de thé Earl Grey équitable et de café instantané</a:t>
            </a:r>
            <a:endParaRPr lang="fr-FR" sz="1200" dirty="0">
              <a:latin typeface="Ubuntu"/>
            </a:endParaRPr>
          </a:p>
        </p:txBody>
      </p:sp>
      <p:sp>
        <p:nvSpPr>
          <p:cNvPr id="27" name="Rectangle 26"/>
          <p:cNvSpPr/>
          <p:nvPr/>
        </p:nvSpPr>
        <p:spPr>
          <a:xfrm>
            <a:off x="6813395" y="4419053"/>
            <a:ext cx="2798955" cy="1615827"/>
          </a:xfrm>
          <a:prstGeom prst="rect">
            <a:avLst/>
          </a:prstGeom>
        </p:spPr>
        <p:txBody>
          <a:bodyPr wrap="square">
            <a:spAutoFit/>
          </a:bodyPr>
          <a:lstStyle/>
          <a:p>
            <a:pPr marL="171450" indent="-171450">
              <a:lnSpc>
                <a:spcPct val="150000"/>
              </a:lnSpc>
              <a:buFont typeface="Arial" panose="020B0604020202020204" pitchFamily="34" charset="0"/>
              <a:buChar char="•"/>
            </a:pPr>
            <a:r>
              <a:rPr lang="fr-FR" sz="1100" dirty="0">
                <a:solidFill>
                  <a:schemeClr val="bg1"/>
                </a:solidFill>
                <a:latin typeface="Ubuntu"/>
              </a:rPr>
              <a:t>1 thermos de café ou 1 thermos d’eau chaude (avec sachets de thé Earl Grey équitable)</a:t>
            </a:r>
          </a:p>
          <a:p>
            <a:pPr marL="171450" indent="-171450">
              <a:lnSpc>
                <a:spcPct val="150000"/>
              </a:lnSpc>
              <a:buFont typeface="Arial" panose="020B0604020202020204" pitchFamily="34" charset="0"/>
              <a:buChar char="•"/>
            </a:pPr>
            <a:r>
              <a:rPr lang="fr-FR" sz="1100" dirty="0">
                <a:solidFill>
                  <a:schemeClr val="bg1"/>
                </a:solidFill>
                <a:latin typeface="Ubuntu"/>
              </a:rPr>
              <a:t>8 gobelets, 8 mélangeurs en bois, 8 serviettes, 12 sticks de sucre roux équitable</a:t>
            </a:r>
            <a:endParaRPr lang="fr-FR" sz="1100" dirty="0">
              <a:solidFill>
                <a:schemeClr val="bg1"/>
              </a:solidFill>
            </a:endParaRPr>
          </a:p>
        </p:txBody>
      </p:sp>
      <p:pic>
        <p:nvPicPr>
          <p:cNvPr id="37" name="Image 36"/>
          <p:cNvPicPr>
            <a:picLocks noChangeAspect="1"/>
          </p:cNvPicPr>
          <p:nvPr/>
        </p:nvPicPr>
        <p:blipFill rotWithShape="1">
          <a:blip r:embed="rId5">
            <a:extLst>
              <a:ext uri="{28A0092B-C50C-407E-A947-70E740481C1C}">
                <a14:useLocalDpi xmlns:a14="http://schemas.microsoft.com/office/drawing/2010/main" val="0"/>
              </a:ext>
            </a:extLst>
          </a:blip>
          <a:srcRect l="25984" r="28332"/>
          <a:stretch/>
        </p:blipFill>
        <p:spPr>
          <a:xfrm>
            <a:off x="5523680" y="4523712"/>
            <a:ext cx="1081668" cy="1406511"/>
          </a:xfrm>
          <a:prstGeom prst="rect">
            <a:avLst/>
          </a:prstGeom>
        </p:spPr>
      </p:pic>
      <p:sp>
        <p:nvSpPr>
          <p:cNvPr id="38" name="Rectangle 37"/>
          <p:cNvSpPr/>
          <p:nvPr/>
        </p:nvSpPr>
        <p:spPr>
          <a:xfrm>
            <a:off x="5309805" y="3934596"/>
            <a:ext cx="2126288" cy="338554"/>
          </a:xfrm>
          <a:prstGeom prst="rect">
            <a:avLst/>
          </a:prstGeom>
        </p:spPr>
        <p:txBody>
          <a:bodyPr wrap="none">
            <a:spAutoFit/>
          </a:bodyPr>
          <a:lstStyle/>
          <a:p>
            <a:r>
              <a:rPr lang="fr-FR" sz="1600" b="1" dirty="0">
                <a:solidFill>
                  <a:schemeClr val="bg1"/>
                </a:solidFill>
                <a:latin typeface="Footlight MT Light" panose="0204060206030A020304" pitchFamily="18" charset="0"/>
              </a:rPr>
              <a:t>Box à café ou Box à thé</a:t>
            </a:r>
            <a:endParaRPr lang="fr-FR" sz="1600" dirty="0">
              <a:solidFill>
                <a:schemeClr val="bg1"/>
              </a:solidFill>
            </a:endParaRPr>
          </a:p>
        </p:txBody>
      </p:sp>
      <p:sp>
        <p:nvSpPr>
          <p:cNvPr id="39" name="Rectangle 38"/>
          <p:cNvSpPr/>
          <p:nvPr/>
        </p:nvSpPr>
        <p:spPr>
          <a:xfrm>
            <a:off x="7672276" y="6054025"/>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dirty="0">
                <a:solidFill>
                  <a:schemeClr val="bg1"/>
                </a:solidFill>
                <a:latin typeface="Ubuntu"/>
              </a:rPr>
              <a:t>18,90</a:t>
            </a:r>
            <a:r>
              <a:rPr kumimoji="0" lang="fr-FR" sz="1100" b="1" i="0" u="none" strike="noStrike" kern="1200" cap="none" spc="0" normalizeH="0" baseline="0" noProof="0" dirty="0">
                <a:ln>
                  <a:noFill/>
                </a:ln>
                <a:solidFill>
                  <a:schemeClr val="bg1"/>
                </a:solidFill>
                <a:effectLst/>
                <a:uLnTx/>
                <a:uFillTx/>
                <a:latin typeface="Ubuntu"/>
              </a:rPr>
              <a:t>€</a:t>
            </a:r>
            <a:r>
              <a:rPr kumimoji="0" lang="fr-FR" sz="1100" b="1" i="0" u="none" strike="noStrike" kern="1200" cap="none" spc="0" normalizeH="0" baseline="0" noProof="0" dirty="0" err="1">
                <a:ln>
                  <a:noFill/>
                </a:ln>
                <a:solidFill>
                  <a:schemeClr val="bg1"/>
                </a:solidFill>
                <a:effectLst/>
                <a:uLnTx/>
                <a:uFillTx/>
                <a:latin typeface="Ubuntu"/>
              </a:rPr>
              <a:t>ht</a:t>
            </a:r>
            <a:r>
              <a:rPr kumimoji="0" lang="fr-FR" sz="1100" b="1" i="0" u="none" strike="noStrike" kern="1200" cap="none" spc="0" normalizeH="0" baseline="0" noProof="0" dirty="0">
                <a:ln>
                  <a:noFill/>
                </a:ln>
                <a:solidFill>
                  <a:schemeClr val="bg1"/>
                </a:solidFill>
                <a:effectLst/>
                <a:uLnTx/>
                <a:uFillTx/>
                <a:latin typeface="Ubuntu"/>
              </a:rPr>
              <a:t> </a:t>
            </a:r>
            <a:r>
              <a:rPr lang="fr-FR" sz="1100" dirty="0">
                <a:solidFill>
                  <a:schemeClr val="bg1"/>
                </a:solidFill>
                <a:latin typeface="Ubuntu"/>
              </a:rPr>
              <a:t>20</a:t>
            </a:r>
            <a:r>
              <a:rPr kumimoji="0" lang="fr-FR" sz="1100" b="0" i="0" u="none" strike="noStrike" kern="1200" cap="none" spc="0" normalizeH="0" baseline="0" noProof="0" dirty="0">
                <a:ln>
                  <a:noFill/>
                </a:ln>
                <a:solidFill>
                  <a:schemeClr val="bg1"/>
                </a:solidFill>
                <a:effectLst/>
                <a:uLnTx/>
                <a:uFillTx/>
                <a:latin typeface="Ubuntu"/>
                <a:ea typeface="+mn-ea"/>
                <a:cs typeface="+mn-cs"/>
              </a:rPr>
              <a:t>,79€TTC</a:t>
            </a:r>
          </a:p>
        </p:txBody>
      </p:sp>
      <p:pic>
        <p:nvPicPr>
          <p:cNvPr id="22" name="Image 21">
            <a:extLst>
              <a:ext uri="{FF2B5EF4-FFF2-40B4-BE49-F238E27FC236}">
                <a16:creationId xmlns:a16="http://schemas.microsoft.com/office/drawing/2014/main" id="{AF5DD512-CCDD-4225-856B-1B6E123BB461}"/>
              </a:ext>
            </a:extLst>
          </p:cNvPr>
          <p:cNvPicPr>
            <a:picLocks noChangeAspect="1"/>
          </p:cNvPicPr>
          <p:nvPr/>
        </p:nvPicPr>
        <p:blipFill>
          <a:blip r:embed="rId6"/>
          <a:stretch>
            <a:fillRect/>
          </a:stretch>
        </p:blipFill>
        <p:spPr>
          <a:xfrm>
            <a:off x="3995117" y="1358240"/>
            <a:ext cx="475200" cy="475200"/>
          </a:xfrm>
          <a:prstGeom prst="rect">
            <a:avLst/>
          </a:prstGeom>
        </p:spPr>
      </p:pic>
      <p:pic>
        <p:nvPicPr>
          <p:cNvPr id="4" name="Image 3">
            <a:extLst>
              <a:ext uri="{FF2B5EF4-FFF2-40B4-BE49-F238E27FC236}">
                <a16:creationId xmlns:a16="http://schemas.microsoft.com/office/drawing/2014/main" id="{20590D8D-02C4-4E20-B1C5-59ACD73A3884}"/>
              </a:ext>
            </a:extLst>
          </p:cNvPr>
          <p:cNvPicPr>
            <a:picLocks noChangeAspect="1"/>
          </p:cNvPicPr>
          <p:nvPr/>
        </p:nvPicPr>
        <p:blipFill>
          <a:blip r:embed="rId7"/>
          <a:stretch>
            <a:fillRect/>
          </a:stretch>
        </p:blipFill>
        <p:spPr>
          <a:xfrm>
            <a:off x="2381560" y="1150785"/>
            <a:ext cx="1617621" cy="1080000"/>
          </a:xfrm>
          <a:prstGeom prst="rect">
            <a:avLst/>
          </a:prstGeom>
        </p:spPr>
      </p:pic>
      <p:pic>
        <p:nvPicPr>
          <p:cNvPr id="8" name="Image 7">
            <a:extLst>
              <a:ext uri="{FF2B5EF4-FFF2-40B4-BE49-F238E27FC236}">
                <a16:creationId xmlns:a16="http://schemas.microsoft.com/office/drawing/2014/main" id="{951FA3D7-4F17-417F-AF62-5FD52B7A7A0B}"/>
              </a:ext>
            </a:extLst>
          </p:cNvPr>
          <p:cNvPicPr>
            <a:picLocks noChangeAspect="1"/>
          </p:cNvPicPr>
          <p:nvPr/>
        </p:nvPicPr>
        <p:blipFill>
          <a:blip r:embed="rId8"/>
          <a:stretch>
            <a:fillRect/>
          </a:stretch>
        </p:blipFill>
        <p:spPr>
          <a:xfrm>
            <a:off x="2285227" y="3090920"/>
            <a:ext cx="1617621" cy="1080000"/>
          </a:xfrm>
          <a:prstGeom prst="rect">
            <a:avLst/>
          </a:prstGeom>
        </p:spPr>
      </p:pic>
      <p:pic>
        <p:nvPicPr>
          <p:cNvPr id="11" name="Image 10">
            <a:extLst>
              <a:ext uri="{FF2B5EF4-FFF2-40B4-BE49-F238E27FC236}">
                <a16:creationId xmlns:a16="http://schemas.microsoft.com/office/drawing/2014/main" id="{AA0E21A6-3CB6-4DA2-B0B8-A58909DF01F8}"/>
              </a:ext>
            </a:extLst>
          </p:cNvPr>
          <p:cNvPicPr>
            <a:picLocks noChangeAspect="1"/>
          </p:cNvPicPr>
          <p:nvPr/>
        </p:nvPicPr>
        <p:blipFill>
          <a:blip r:embed="rId9"/>
          <a:stretch>
            <a:fillRect/>
          </a:stretch>
        </p:blipFill>
        <p:spPr>
          <a:xfrm>
            <a:off x="2298047" y="5156046"/>
            <a:ext cx="1617621" cy="1080000"/>
          </a:xfrm>
          <a:prstGeom prst="rect">
            <a:avLst/>
          </a:prstGeom>
        </p:spPr>
      </p:pic>
    </p:spTree>
    <p:extLst>
      <p:ext uri="{BB962C8B-B14F-4D97-AF65-F5344CB8AC3E}">
        <p14:creationId xmlns:p14="http://schemas.microsoft.com/office/powerpoint/2010/main" val="65177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Ubuntu"/>
                <a:ea typeface="+mn-ea"/>
                <a:cs typeface="+mn-cs"/>
              </a:rPr>
              <a:t>Nos formules petits déjeuners &amp; pauses</a:t>
            </a:r>
            <a:endParaRPr kumimoji="0" lang="fr-FR" sz="1600" b="0" i="0" u="none" strike="noStrike" kern="1200" cap="none" spc="0" normalizeH="0" baseline="0" noProof="0" dirty="0">
              <a:ln>
                <a:noFill/>
              </a:ln>
              <a:solidFill>
                <a:prstClr val="white"/>
              </a:solidFill>
              <a:effectLst/>
              <a:uLnTx/>
              <a:uFillTx/>
              <a:latin typeface="Ubuntu"/>
              <a:ea typeface="+mn-ea"/>
              <a:cs typeface="+mn-cs"/>
            </a:endParaRPr>
          </a:p>
        </p:txBody>
      </p:sp>
      <p:sp>
        <p:nvSpPr>
          <p:cNvPr id="29" name="Rectangle 28"/>
          <p:cNvSpPr/>
          <p:nvPr/>
        </p:nvSpPr>
        <p:spPr>
          <a:xfrm>
            <a:off x="7225278" y="4585083"/>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Ubuntu"/>
                <a:ea typeface="+mn-ea"/>
                <a:cs typeface="+mn-cs"/>
              </a:rPr>
              <a:t>34,50€ht </a:t>
            </a:r>
            <a:r>
              <a:rPr kumimoji="0" lang="fr-FR" sz="1100" b="0" i="0" u="none" strike="noStrike" kern="1200" cap="none" spc="0" normalizeH="0" baseline="0" noProof="0" dirty="0">
                <a:ln>
                  <a:noFill/>
                </a:ln>
                <a:solidFill>
                  <a:srgbClr val="7D858F"/>
                </a:solidFill>
                <a:effectLst/>
                <a:uLnTx/>
                <a:uFillTx/>
                <a:latin typeface="Ubuntu"/>
                <a:ea typeface="+mn-ea"/>
                <a:cs typeface="+mn-cs"/>
              </a:rPr>
              <a:t>37,95€TTC</a:t>
            </a:r>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Ubuntu"/>
                <a:ea typeface="+mn-ea"/>
                <a:cs typeface="+mn-cs"/>
              </a:rPr>
              <a:t>PETITS DEJEUNERS &amp; PAUSES</a:t>
            </a:r>
          </a:p>
        </p:txBody>
      </p:sp>
      <p:sp>
        <p:nvSpPr>
          <p:cNvPr id="18" name="Rectangle 17"/>
          <p:cNvSpPr/>
          <p:nvPr/>
        </p:nvSpPr>
        <p:spPr>
          <a:xfrm>
            <a:off x="3893489" y="560772"/>
            <a:ext cx="2937022" cy="338554"/>
          </a:xfrm>
          <a:prstGeom prst="rect">
            <a:avLst/>
          </a:prstGeom>
        </p:spPr>
        <p:txBody>
          <a:bodyPr wrap="none">
            <a:spAutoFit/>
          </a:bodyPr>
          <a:lstStyle/>
          <a:p>
            <a:r>
              <a:rPr lang="fr-FR" sz="1600" b="1" dirty="0">
                <a:solidFill>
                  <a:srgbClr val="8D605E"/>
                </a:solidFill>
                <a:latin typeface="Footlight MT Light" panose="0204060206030A020304" pitchFamily="18" charset="0"/>
              </a:rPr>
              <a:t>Plateau de viennoiseries </a:t>
            </a:r>
            <a:r>
              <a:rPr lang="fr-FR" sz="1100" b="1" dirty="0">
                <a:solidFill>
                  <a:srgbClr val="8D605E"/>
                </a:solidFill>
                <a:latin typeface="Footlight MT Light" panose="0204060206030A020304" pitchFamily="18" charset="0"/>
              </a:rPr>
              <a:t>(20 pièces)</a:t>
            </a:r>
            <a:r>
              <a:rPr lang="fr-FR" sz="1600" b="1" dirty="0">
                <a:solidFill>
                  <a:srgbClr val="8D605E"/>
                </a:solidFill>
                <a:latin typeface="Footlight MT Light" panose="0204060206030A020304" pitchFamily="18" charset="0"/>
              </a:rPr>
              <a:t> </a:t>
            </a:r>
            <a:endParaRPr lang="fr-FR" sz="1600" dirty="0"/>
          </a:p>
        </p:txBody>
      </p:sp>
      <p:sp>
        <p:nvSpPr>
          <p:cNvPr id="30" name="Rectangle 29"/>
          <p:cNvSpPr/>
          <p:nvPr/>
        </p:nvSpPr>
        <p:spPr>
          <a:xfrm>
            <a:off x="3893488" y="2501922"/>
            <a:ext cx="2571538" cy="338554"/>
          </a:xfrm>
          <a:prstGeom prst="rect">
            <a:avLst/>
          </a:prstGeom>
        </p:spPr>
        <p:txBody>
          <a:bodyPr wrap="none">
            <a:spAutoFit/>
          </a:bodyPr>
          <a:lstStyle/>
          <a:p>
            <a:r>
              <a:rPr lang="fr-FR" sz="1600" b="1" dirty="0">
                <a:solidFill>
                  <a:srgbClr val="8D605E"/>
                </a:solidFill>
                <a:latin typeface="Footlight MT Light" panose="0204060206030A020304" pitchFamily="18" charset="0"/>
              </a:rPr>
              <a:t>Plateau pause idéale </a:t>
            </a:r>
            <a:r>
              <a:rPr lang="fr-FR" sz="1100" b="1" dirty="0">
                <a:solidFill>
                  <a:srgbClr val="8D605E"/>
                </a:solidFill>
                <a:latin typeface="Footlight MT Light" panose="0204060206030A020304" pitchFamily="18" charset="0"/>
              </a:rPr>
              <a:t>(32 pièces)</a:t>
            </a:r>
            <a:endParaRPr lang="fr-FR" sz="1600" dirty="0"/>
          </a:p>
        </p:txBody>
      </p:sp>
      <p:sp>
        <p:nvSpPr>
          <p:cNvPr id="32" name="Rectangle 31"/>
          <p:cNvSpPr/>
          <p:nvPr/>
        </p:nvSpPr>
        <p:spPr>
          <a:xfrm>
            <a:off x="3893488" y="4546611"/>
            <a:ext cx="3045001" cy="338554"/>
          </a:xfrm>
          <a:prstGeom prst="rect">
            <a:avLst/>
          </a:prstGeom>
        </p:spPr>
        <p:txBody>
          <a:bodyPr wrap="none">
            <a:spAutoFit/>
          </a:bodyPr>
          <a:lstStyle/>
          <a:p>
            <a:r>
              <a:rPr lang="fr-FR" sz="1600" b="1" dirty="0">
                <a:solidFill>
                  <a:srgbClr val="8D605E"/>
                </a:solidFill>
                <a:latin typeface="Footlight MT Light" panose="0204060206030A020304" pitchFamily="18" charset="0"/>
              </a:rPr>
              <a:t>Plateau pause gourmande </a:t>
            </a:r>
            <a:r>
              <a:rPr lang="fr-FR" sz="1100" b="1" dirty="0">
                <a:solidFill>
                  <a:srgbClr val="8D605E"/>
                </a:solidFill>
                <a:latin typeface="Footlight MT Light" panose="0204060206030A020304" pitchFamily="18" charset="0"/>
              </a:rPr>
              <a:t>(42 pièces)</a:t>
            </a:r>
            <a:endParaRPr lang="fr-FR" sz="1600" dirty="0"/>
          </a:p>
        </p:txBody>
      </p:sp>
      <p:sp>
        <p:nvSpPr>
          <p:cNvPr id="3" name="Rectangle 2"/>
          <p:cNvSpPr/>
          <p:nvPr/>
        </p:nvSpPr>
        <p:spPr>
          <a:xfrm>
            <a:off x="3896995" y="937363"/>
            <a:ext cx="4953000" cy="938719"/>
          </a:xfrm>
          <a:prstGeom prst="rect">
            <a:avLst/>
          </a:prstGeom>
        </p:spPr>
        <p:txBody>
          <a:bodyPr>
            <a:spAutoFit/>
          </a:bodyPr>
          <a:lstStyle/>
          <a:p>
            <a:r>
              <a:rPr lang="fr-FR" sz="1100" b="1" dirty="0">
                <a:latin typeface="Ubuntu-Medium"/>
              </a:rPr>
              <a:t>Mini-viennoiseries</a:t>
            </a:r>
          </a:p>
          <a:p>
            <a:r>
              <a:rPr lang="fr-FR" sz="1100" dirty="0">
                <a:latin typeface="Ubuntu-Light"/>
              </a:rPr>
              <a:t>5 croissants</a:t>
            </a:r>
          </a:p>
          <a:p>
            <a:r>
              <a:rPr lang="fr-FR" sz="1100" dirty="0">
                <a:latin typeface="Ubuntu-Light"/>
              </a:rPr>
              <a:t>5 pains au chocolat</a:t>
            </a:r>
          </a:p>
          <a:p>
            <a:r>
              <a:rPr lang="fr-FR" sz="1100" dirty="0">
                <a:latin typeface="Ubuntu-Light"/>
              </a:rPr>
              <a:t>5 chaussons aux pommes</a:t>
            </a:r>
          </a:p>
          <a:p>
            <a:r>
              <a:rPr lang="fr-FR" sz="1100" dirty="0">
                <a:latin typeface="Ubuntu-Light"/>
              </a:rPr>
              <a:t>5 pains aux raisins</a:t>
            </a:r>
            <a:endParaRPr lang="fr-FR" sz="1100" dirty="0">
              <a:latin typeface="Ubuntu"/>
            </a:endParaRPr>
          </a:p>
        </p:txBody>
      </p:sp>
      <p:sp>
        <p:nvSpPr>
          <p:cNvPr id="4" name="Rectangle 3"/>
          <p:cNvSpPr/>
          <p:nvPr/>
        </p:nvSpPr>
        <p:spPr>
          <a:xfrm>
            <a:off x="3893488" y="2875002"/>
            <a:ext cx="4953000" cy="1277273"/>
          </a:xfrm>
          <a:prstGeom prst="rect">
            <a:avLst/>
          </a:prstGeom>
        </p:spPr>
        <p:txBody>
          <a:bodyPr>
            <a:spAutoFit/>
          </a:bodyPr>
          <a:lstStyle/>
          <a:p>
            <a:r>
              <a:rPr lang="fr-FR" sz="1100" b="1" dirty="0">
                <a:latin typeface="Ubuntu-Medium"/>
              </a:rPr>
              <a:t>Plateau de moelleux aux fruits</a:t>
            </a:r>
          </a:p>
          <a:p>
            <a:r>
              <a:rPr lang="fr-FR" sz="1100" dirty="0">
                <a:latin typeface="Ubuntu-Light"/>
              </a:rPr>
              <a:t>Financier cerise-pistache</a:t>
            </a:r>
          </a:p>
          <a:p>
            <a:r>
              <a:rPr lang="fr-FR" sz="1100" dirty="0">
                <a:latin typeface="Ubuntu-Light"/>
              </a:rPr>
              <a:t>Financier agrumes-sésame</a:t>
            </a:r>
          </a:p>
          <a:p>
            <a:r>
              <a:rPr lang="fr-FR" sz="1100" dirty="0">
                <a:latin typeface="Ubuntu-Light"/>
              </a:rPr>
              <a:t>Financier framboise-pavot</a:t>
            </a:r>
          </a:p>
          <a:p>
            <a:endParaRPr lang="fr-FR" sz="1100" dirty="0">
              <a:latin typeface="Ubuntu"/>
            </a:endParaRPr>
          </a:p>
          <a:p>
            <a:r>
              <a:rPr lang="fr-FR" sz="1100" b="1" dirty="0">
                <a:latin typeface="Ubuntu"/>
              </a:rPr>
              <a:t>Plateau de brochettes de fruits frais</a:t>
            </a:r>
          </a:p>
          <a:p>
            <a:r>
              <a:rPr lang="fr-FR" sz="1100" dirty="0">
                <a:latin typeface="Ubuntu"/>
              </a:rPr>
              <a:t>Brochettes aux trois fruits de saison</a:t>
            </a:r>
          </a:p>
        </p:txBody>
      </p:sp>
      <p:sp>
        <p:nvSpPr>
          <p:cNvPr id="6" name="Rectangle 5"/>
          <p:cNvSpPr/>
          <p:nvPr/>
        </p:nvSpPr>
        <p:spPr>
          <a:xfrm>
            <a:off x="3893488" y="4885165"/>
            <a:ext cx="4953000" cy="1615827"/>
          </a:xfrm>
          <a:prstGeom prst="rect">
            <a:avLst/>
          </a:prstGeom>
        </p:spPr>
        <p:txBody>
          <a:bodyPr>
            <a:spAutoFit/>
          </a:bodyPr>
          <a:lstStyle/>
          <a:p>
            <a:r>
              <a:rPr lang="fr-FR" sz="1100" b="1" dirty="0">
                <a:latin typeface="Ubuntu-Medium"/>
              </a:rPr>
              <a:t>Plateau de moelleux tradition</a:t>
            </a:r>
          </a:p>
          <a:p>
            <a:r>
              <a:rPr lang="fr-FR" sz="1100" dirty="0">
                <a:latin typeface="Ubuntu-Light"/>
              </a:rPr>
              <a:t>Financier aux noisettes</a:t>
            </a:r>
          </a:p>
          <a:p>
            <a:r>
              <a:rPr lang="fr-FR" sz="1100" dirty="0">
                <a:latin typeface="Ubuntu-Light"/>
              </a:rPr>
              <a:t>Cannelé bordelais</a:t>
            </a:r>
          </a:p>
          <a:p>
            <a:r>
              <a:rPr lang="fr-FR" sz="1100" dirty="0">
                <a:latin typeface="Ubuntu-Light"/>
              </a:rPr>
              <a:t>Mini-brownie aux cranberries</a:t>
            </a:r>
          </a:p>
          <a:p>
            <a:endParaRPr lang="fr-FR" sz="1100" dirty="0">
              <a:latin typeface="Ubuntu-Light"/>
            </a:endParaRPr>
          </a:p>
          <a:p>
            <a:r>
              <a:rPr lang="fr-FR" sz="1100" b="1" dirty="0">
                <a:latin typeface="Ubuntu-Medium"/>
              </a:rPr>
              <a:t>Plateau de moelleux aux fruits</a:t>
            </a:r>
          </a:p>
          <a:p>
            <a:r>
              <a:rPr lang="fr-FR" sz="1100" dirty="0">
                <a:latin typeface="Ubuntu-Light"/>
              </a:rPr>
              <a:t>Financier cerise-pistache</a:t>
            </a:r>
          </a:p>
          <a:p>
            <a:r>
              <a:rPr lang="fr-FR" sz="1100" dirty="0">
                <a:latin typeface="Ubuntu-Light"/>
              </a:rPr>
              <a:t>Financier agrumes-sésame</a:t>
            </a:r>
          </a:p>
          <a:p>
            <a:r>
              <a:rPr lang="fr-FR" sz="1100" dirty="0">
                <a:latin typeface="Ubuntu-Light"/>
              </a:rPr>
              <a:t>Financier framboise-pavot</a:t>
            </a:r>
            <a:endParaRPr lang="fr-FR" sz="1100" dirty="0"/>
          </a:p>
        </p:txBody>
      </p:sp>
      <p:sp>
        <p:nvSpPr>
          <p:cNvPr id="19" name="Rectangle 18"/>
          <p:cNvSpPr/>
          <p:nvPr/>
        </p:nvSpPr>
        <p:spPr>
          <a:xfrm>
            <a:off x="7225278" y="2540394"/>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Ubuntu"/>
                <a:ea typeface="+mn-ea"/>
                <a:cs typeface="+mn-cs"/>
              </a:rPr>
              <a:t>36,50€ht </a:t>
            </a:r>
            <a:r>
              <a:rPr kumimoji="0" lang="fr-FR" sz="1100" b="0" i="0" u="none" strike="noStrike" kern="1200" cap="none" spc="0" normalizeH="0" baseline="0" noProof="0" dirty="0">
                <a:ln>
                  <a:noFill/>
                </a:ln>
                <a:solidFill>
                  <a:srgbClr val="7D858F"/>
                </a:solidFill>
                <a:effectLst/>
                <a:uLnTx/>
                <a:uFillTx/>
                <a:latin typeface="Ubuntu"/>
                <a:ea typeface="+mn-ea"/>
                <a:cs typeface="+mn-cs"/>
              </a:rPr>
              <a:t>40,15€TTC</a:t>
            </a:r>
          </a:p>
        </p:txBody>
      </p:sp>
      <p:sp>
        <p:nvSpPr>
          <p:cNvPr id="20" name="Rectangle 19"/>
          <p:cNvSpPr/>
          <p:nvPr/>
        </p:nvSpPr>
        <p:spPr>
          <a:xfrm>
            <a:off x="7225278" y="605254"/>
            <a:ext cx="2112010"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dirty="0">
                <a:solidFill>
                  <a:srgbClr val="000000"/>
                </a:solidFill>
                <a:latin typeface="Ubuntu"/>
              </a:rPr>
              <a:t>22</a:t>
            </a:r>
            <a:r>
              <a:rPr kumimoji="0" lang="fr-FR" sz="1100" b="0" i="0" u="none" strike="noStrike" kern="1200" cap="none" spc="0" normalizeH="0" baseline="0" noProof="0" dirty="0">
                <a:ln>
                  <a:noFill/>
                </a:ln>
                <a:solidFill>
                  <a:srgbClr val="000000"/>
                </a:solidFill>
                <a:effectLst/>
                <a:uLnTx/>
                <a:uFillTx/>
                <a:latin typeface="Ubuntu"/>
                <a:ea typeface="+mn-ea"/>
                <a:cs typeface="+mn-cs"/>
              </a:rPr>
              <a:t>€</a:t>
            </a:r>
            <a:r>
              <a:rPr kumimoji="0" lang="fr-FR" sz="1100" b="0" i="0" u="none" strike="noStrike" kern="1200" cap="none" spc="0" normalizeH="0" baseline="0" noProof="0" dirty="0" err="1">
                <a:ln>
                  <a:noFill/>
                </a:ln>
                <a:solidFill>
                  <a:srgbClr val="000000"/>
                </a:solidFill>
                <a:effectLst/>
                <a:uLnTx/>
                <a:uFillTx/>
                <a:latin typeface="Ubuntu"/>
                <a:ea typeface="+mn-ea"/>
                <a:cs typeface="+mn-cs"/>
              </a:rPr>
              <a:t>ht</a:t>
            </a:r>
            <a:r>
              <a:rPr kumimoji="0" lang="fr-FR" sz="1100" b="0" i="0" u="none" strike="noStrike" kern="1200" cap="none" spc="0" normalizeH="0" baseline="0" noProof="0" dirty="0">
                <a:ln>
                  <a:noFill/>
                </a:ln>
                <a:solidFill>
                  <a:srgbClr val="000000"/>
                </a:solidFill>
                <a:effectLst/>
                <a:uLnTx/>
                <a:uFillTx/>
                <a:latin typeface="Ubuntu"/>
                <a:ea typeface="+mn-ea"/>
                <a:cs typeface="+mn-cs"/>
              </a:rPr>
              <a:t> </a:t>
            </a:r>
            <a:r>
              <a:rPr kumimoji="0" lang="fr-FR" sz="1100" b="0" i="0" u="none" strike="noStrike" kern="1200" cap="none" spc="0" normalizeH="0" baseline="0" noProof="0" dirty="0">
                <a:ln>
                  <a:noFill/>
                </a:ln>
                <a:solidFill>
                  <a:srgbClr val="7D858F"/>
                </a:solidFill>
                <a:effectLst/>
                <a:uLnTx/>
                <a:uFillTx/>
                <a:latin typeface="Ubuntu"/>
                <a:ea typeface="+mn-ea"/>
                <a:cs typeface="+mn-cs"/>
              </a:rPr>
              <a:t>24,20€TTC</a:t>
            </a:r>
          </a:p>
        </p:txBody>
      </p:sp>
      <p:pic>
        <p:nvPicPr>
          <p:cNvPr id="7" name="Image 6">
            <a:extLst>
              <a:ext uri="{FF2B5EF4-FFF2-40B4-BE49-F238E27FC236}">
                <a16:creationId xmlns:a16="http://schemas.microsoft.com/office/drawing/2014/main" id="{E4E90E4E-4B4B-41F2-9F1C-229EAD088FD5}"/>
              </a:ext>
            </a:extLst>
          </p:cNvPr>
          <p:cNvPicPr>
            <a:picLocks noChangeAspect="1"/>
          </p:cNvPicPr>
          <p:nvPr/>
        </p:nvPicPr>
        <p:blipFill>
          <a:blip r:embed="rId2"/>
          <a:stretch>
            <a:fillRect/>
          </a:stretch>
        </p:blipFill>
        <p:spPr>
          <a:xfrm>
            <a:off x="437641" y="390280"/>
            <a:ext cx="2696035" cy="1800000"/>
          </a:xfrm>
          <a:prstGeom prst="rect">
            <a:avLst/>
          </a:prstGeom>
        </p:spPr>
      </p:pic>
      <p:pic>
        <p:nvPicPr>
          <p:cNvPr id="9" name="Image 8">
            <a:extLst>
              <a:ext uri="{FF2B5EF4-FFF2-40B4-BE49-F238E27FC236}">
                <a16:creationId xmlns:a16="http://schemas.microsoft.com/office/drawing/2014/main" id="{C217971A-B120-4C9F-88EF-895674DFCFEF}"/>
              </a:ext>
            </a:extLst>
          </p:cNvPr>
          <p:cNvPicPr>
            <a:picLocks noChangeAspect="1"/>
          </p:cNvPicPr>
          <p:nvPr/>
        </p:nvPicPr>
        <p:blipFill>
          <a:blip r:embed="rId3"/>
          <a:stretch>
            <a:fillRect/>
          </a:stretch>
        </p:blipFill>
        <p:spPr>
          <a:xfrm>
            <a:off x="437640" y="2501922"/>
            <a:ext cx="2696035" cy="1800000"/>
          </a:xfrm>
          <a:prstGeom prst="rect">
            <a:avLst/>
          </a:prstGeom>
        </p:spPr>
      </p:pic>
      <p:pic>
        <p:nvPicPr>
          <p:cNvPr id="11" name="Image 10">
            <a:extLst>
              <a:ext uri="{FF2B5EF4-FFF2-40B4-BE49-F238E27FC236}">
                <a16:creationId xmlns:a16="http://schemas.microsoft.com/office/drawing/2014/main" id="{80E73F16-21A3-49FE-9A25-EE74AAB49E3B}"/>
              </a:ext>
            </a:extLst>
          </p:cNvPr>
          <p:cNvPicPr>
            <a:picLocks noChangeAspect="1"/>
          </p:cNvPicPr>
          <p:nvPr/>
        </p:nvPicPr>
        <p:blipFill>
          <a:blip r:embed="rId4"/>
          <a:stretch>
            <a:fillRect/>
          </a:stretch>
        </p:blipFill>
        <p:spPr>
          <a:xfrm>
            <a:off x="437639" y="4613564"/>
            <a:ext cx="2696035" cy="1800000"/>
          </a:xfrm>
          <a:prstGeom prst="rect">
            <a:avLst/>
          </a:prstGeom>
        </p:spPr>
      </p:pic>
      <p:pic>
        <p:nvPicPr>
          <p:cNvPr id="16" name="Image 15">
            <a:extLst>
              <a:ext uri="{FF2B5EF4-FFF2-40B4-BE49-F238E27FC236}">
                <a16:creationId xmlns:a16="http://schemas.microsoft.com/office/drawing/2014/main" id="{97B3B2D2-F750-4635-BAE6-6D12831C7930}"/>
              </a:ext>
            </a:extLst>
          </p:cNvPr>
          <p:cNvPicPr>
            <a:picLocks noChangeAspect="1"/>
          </p:cNvPicPr>
          <p:nvPr/>
        </p:nvPicPr>
        <p:blipFill>
          <a:blip r:embed="rId5"/>
          <a:stretch>
            <a:fillRect/>
          </a:stretch>
        </p:blipFill>
        <p:spPr>
          <a:xfrm>
            <a:off x="3131134" y="482399"/>
            <a:ext cx="475200" cy="475200"/>
          </a:xfrm>
          <a:prstGeom prst="rect">
            <a:avLst/>
          </a:prstGeom>
        </p:spPr>
      </p:pic>
    </p:spTree>
    <p:extLst>
      <p:ext uri="{BB962C8B-B14F-4D97-AF65-F5344CB8AC3E}">
        <p14:creationId xmlns:p14="http://schemas.microsoft.com/office/powerpoint/2010/main" val="1593959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Ubuntu"/>
                <a:ea typeface="+mn-ea"/>
                <a:cs typeface="+mn-cs"/>
              </a:rPr>
              <a:t>Boutique</a:t>
            </a:r>
            <a:endParaRPr kumimoji="0" lang="fr-FR" sz="1600" b="0" i="0" u="none" strike="noStrike" kern="1200" cap="none" spc="0" normalizeH="0" baseline="0" noProof="0" dirty="0">
              <a:ln>
                <a:noFill/>
              </a:ln>
              <a:solidFill>
                <a:prstClr val="white"/>
              </a:solidFill>
              <a:effectLst/>
              <a:uLnTx/>
              <a:uFillTx/>
              <a:latin typeface="Ubuntu"/>
              <a:ea typeface="+mn-ea"/>
              <a:cs typeface="+mn-cs"/>
            </a:endParaRPr>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Ubuntu"/>
                <a:ea typeface="+mn-ea"/>
                <a:cs typeface="+mn-cs"/>
              </a:rPr>
              <a:t>BOUTIQUE</a:t>
            </a:r>
          </a:p>
        </p:txBody>
      </p:sp>
      <p:pic>
        <p:nvPicPr>
          <p:cNvPr id="16" name="Image 16"/>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89180" y="838180"/>
            <a:ext cx="1031772"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17"/>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662779" y="498012"/>
            <a:ext cx="1276784" cy="139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18"/>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316735" y="2503098"/>
            <a:ext cx="1794248" cy="153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10"/>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87218" y="2310343"/>
            <a:ext cx="662452" cy="103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13"/>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140808" y="5739065"/>
            <a:ext cx="1551086" cy="93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0707" y="2777888"/>
            <a:ext cx="21018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5"/>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19135" y="3558966"/>
            <a:ext cx="2049896" cy="121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68327" y="3166015"/>
            <a:ext cx="189071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21"/>
          <p:cNvPicPr>
            <a:picLocks noChangeAspect="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5020038" y="874722"/>
            <a:ext cx="1638299" cy="118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20"/>
          <p:cNvPicPr>
            <a:picLocks noChangeAspect="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2611733" y="4377725"/>
            <a:ext cx="1110283" cy="71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704804" y="5551900"/>
            <a:ext cx="15176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 12"/>
          <p:cNvPicPr>
            <a:picLocks noChangeAspect="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274892" y="4986776"/>
            <a:ext cx="1495069" cy="82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 1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386358" y="4401711"/>
            <a:ext cx="1328738"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 2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088309" y="3767262"/>
            <a:ext cx="949754" cy="146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 2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831354" y="481613"/>
            <a:ext cx="8826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659261" y="495667"/>
            <a:ext cx="2199535" cy="707886"/>
          </a:xfrm>
          <a:prstGeom prst="rect">
            <a:avLst/>
          </a:prstGeom>
        </p:spPr>
        <p:txBody>
          <a:bodyPr wrap="square">
            <a:spAutoFit/>
          </a:bodyPr>
          <a:lstStyle/>
          <a:p>
            <a:r>
              <a:rPr lang="fr-FR" sz="1000" dirty="0">
                <a:latin typeface="Ubuntu-Bold"/>
              </a:rPr>
              <a:t>Boule de pain individuelle supplémentaire</a:t>
            </a:r>
          </a:p>
          <a:p>
            <a:r>
              <a:rPr lang="fr-FR" sz="1000" dirty="0">
                <a:latin typeface="Ubuntu-Bold"/>
              </a:rPr>
              <a:t>		</a:t>
            </a:r>
            <a:r>
              <a:rPr lang="fr-FR" sz="900" dirty="0">
                <a:latin typeface="Ubuntu-Bold"/>
              </a:rPr>
              <a:t>0,50 €HT</a:t>
            </a:r>
          </a:p>
          <a:p>
            <a:r>
              <a:rPr lang="fr-FR" sz="900" dirty="0">
                <a:latin typeface="Ubuntu-Bold"/>
              </a:rPr>
              <a:t>		   0,55€TTC</a:t>
            </a:r>
          </a:p>
        </p:txBody>
      </p:sp>
      <p:sp>
        <p:nvSpPr>
          <p:cNvPr id="40" name="Rectangle 39"/>
          <p:cNvSpPr/>
          <p:nvPr/>
        </p:nvSpPr>
        <p:spPr>
          <a:xfrm>
            <a:off x="3564920" y="502731"/>
            <a:ext cx="911273" cy="723275"/>
          </a:xfrm>
          <a:prstGeom prst="rect">
            <a:avLst/>
          </a:prstGeom>
        </p:spPr>
        <p:txBody>
          <a:bodyPr wrap="square">
            <a:spAutoFit/>
          </a:bodyPr>
          <a:lstStyle/>
          <a:p>
            <a:r>
              <a:rPr lang="fr-FR" sz="1000" dirty="0">
                <a:latin typeface="Ubuntu-Bold"/>
              </a:rPr>
              <a:t>Sac poubelle</a:t>
            </a:r>
          </a:p>
          <a:p>
            <a:r>
              <a:rPr lang="fr-FR" sz="1000" dirty="0">
                <a:latin typeface="Ubuntu-Bold"/>
              </a:rPr>
              <a:t>(130l)</a:t>
            </a:r>
          </a:p>
          <a:p>
            <a:endParaRPr lang="fr-FR" sz="300" dirty="0">
              <a:latin typeface="Ubuntu-Bold"/>
            </a:endParaRPr>
          </a:p>
          <a:p>
            <a:r>
              <a:rPr lang="fr-FR" sz="900" dirty="0">
                <a:latin typeface="Ubuntu-Bold"/>
              </a:rPr>
              <a:t>0,50 €HT</a:t>
            </a:r>
          </a:p>
          <a:p>
            <a:r>
              <a:rPr lang="fr-FR" sz="900" dirty="0">
                <a:latin typeface="Ubuntu-Bold"/>
              </a:rPr>
              <a:t>   0,60 €TTC</a:t>
            </a:r>
          </a:p>
        </p:txBody>
      </p:sp>
      <p:sp>
        <p:nvSpPr>
          <p:cNvPr id="41" name="Rectangle 40"/>
          <p:cNvSpPr/>
          <p:nvPr/>
        </p:nvSpPr>
        <p:spPr>
          <a:xfrm>
            <a:off x="8539090" y="1228043"/>
            <a:ext cx="911273" cy="1169551"/>
          </a:xfrm>
          <a:prstGeom prst="rect">
            <a:avLst/>
          </a:prstGeom>
        </p:spPr>
        <p:txBody>
          <a:bodyPr wrap="square">
            <a:spAutoFit/>
          </a:bodyPr>
          <a:lstStyle/>
          <a:p>
            <a:r>
              <a:rPr lang="fr-FR" sz="1000" dirty="0">
                <a:latin typeface="Ubuntu-Bold"/>
              </a:rPr>
              <a:t>Etui de 10 flûtes à champagne jetables</a:t>
            </a:r>
          </a:p>
          <a:p>
            <a:endParaRPr lang="fr-FR" sz="1000" dirty="0">
              <a:latin typeface="Ubuntu-Bold"/>
            </a:endParaRPr>
          </a:p>
          <a:p>
            <a:r>
              <a:rPr lang="fr-FR" sz="900" dirty="0">
                <a:latin typeface="Ubuntu-Bold"/>
              </a:rPr>
              <a:t>5,00 €HT</a:t>
            </a:r>
          </a:p>
          <a:p>
            <a:r>
              <a:rPr lang="fr-FR" sz="900" dirty="0">
                <a:latin typeface="Ubuntu-Bold"/>
              </a:rPr>
              <a:t>   6,00 €TTC</a:t>
            </a:r>
          </a:p>
        </p:txBody>
      </p:sp>
      <p:sp>
        <p:nvSpPr>
          <p:cNvPr id="42" name="Rectangle 41"/>
          <p:cNvSpPr/>
          <p:nvPr/>
        </p:nvSpPr>
        <p:spPr>
          <a:xfrm>
            <a:off x="5903517" y="526890"/>
            <a:ext cx="1005717" cy="677108"/>
          </a:xfrm>
          <a:prstGeom prst="rect">
            <a:avLst/>
          </a:prstGeom>
        </p:spPr>
        <p:txBody>
          <a:bodyPr wrap="square">
            <a:spAutoFit/>
          </a:bodyPr>
          <a:lstStyle/>
          <a:p>
            <a:r>
              <a:rPr lang="fr-FR" sz="1000" dirty="0">
                <a:latin typeface="Ubuntu-Bold"/>
              </a:rPr>
              <a:t>Tire-bouchon</a:t>
            </a:r>
          </a:p>
          <a:p>
            <a:endParaRPr lang="fr-FR" sz="1000" dirty="0">
              <a:latin typeface="Ubuntu-Bold"/>
            </a:endParaRPr>
          </a:p>
          <a:p>
            <a:r>
              <a:rPr lang="fr-FR" sz="900" dirty="0">
                <a:latin typeface="Ubuntu-Bold"/>
              </a:rPr>
              <a:t>4,00 €HT</a:t>
            </a:r>
          </a:p>
          <a:p>
            <a:r>
              <a:rPr lang="fr-FR" sz="900" dirty="0">
                <a:latin typeface="Ubuntu-Bold"/>
              </a:rPr>
              <a:t>   4,80 €TTC</a:t>
            </a:r>
          </a:p>
        </p:txBody>
      </p:sp>
      <p:sp>
        <p:nvSpPr>
          <p:cNvPr id="43" name="Rectangle 42"/>
          <p:cNvSpPr/>
          <p:nvPr/>
        </p:nvSpPr>
        <p:spPr>
          <a:xfrm>
            <a:off x="250157" y="2072740"/>
            <a:ext cx="2199535" cy="553998"/>
          </a:xfrm>
          <a:prstGeom prst="rect">
            <a:avLst/>
          </a:prstGeom>
        </p:spPr>
        <p:txBody>
          <a:bodyPr wrap="square">
            <a:spAutoFit/>
          </a:bodyPr>
          <a:lstStyle/>
          <a:p>
            <a:r>
              <a:rPr lang="fr-FR" sz="1000" dirty="0">
                <a:latin typeface="Ubuntu-Bold"/>
              </a:rPr>
              <a:t>Gobelets, par 50</a:t>
            </a:r>
          </a:p>
          <a:p>
            <a:r>
              <a:rPr lang="fr-FR" sz="1000" dirty="0">
                <a:latin typeface="Ubuntu-Bold"/>
              </a:rPr>
              <a:t>		</a:t>
            </a:r>
            <a:r>
              <a:rPr lang="fr-FR" sz="900" dirty="0">
                <a:latin typeface="Ubuntu-Bold"/>
              </a:rPr>
              <a:t>6,00 €HT</a:t>
            </a:r>
          </a:p>
          <a:p>
            <a:r>
              <a:rPr lang="fr-FR" sz="900" dirty="0">
                <a:latin typeface="Ubuntu-Bold"/>
              </a:rPr>
              <a:t>		   7,20€TTC</a:t>
            </a:r>
          </a:p>
        </p:txBody>
      </p:sp>
      <p:sp>
        <p:nvSpPr>
          <p:cNvPr id="44" name="Rectangle 43"/>
          <p:cNvSpPr/>
          <p:nvPr/>
        </p:nvSpPr>
        <p:spPr>
          <a:xfrm>
            <a:off x="5408910" y="2141475"/>
            <a:ext cx="2651283" cy="707886"/>
          </a:xfrm>
          <a:prstGeom prst="rect">
            <a:avLst/>
          </a:prstGeom>
        </p:spPr>
        <p:txBody>
          <a:bodyPr wrap="square">
            <a:spAutoFit/>
          </a:bodyPr>
          <a:lstStyle/>
          <a:p>
            <a:r>
              <a:rPr lang="fr-FR" sz="1000" dirty="0">
                <a:latin typeface="Ubuntu-Bold"/>
              </a:rPr>
              <a:t>Sac isotherme et gel pack pour le maintien de la chaîne du froid (max 5 coffrets)</a:t>
            </a:r>
          </a:p>
          <a:p>
            <a:r>
              <a:rPr lang="fr-FR" sz="1000" dirty="0">
                <a:latin typeface="Ubuntu-Bold"/>
              </a:rPr>
              <a:t>			</a:t>
            </a:r>
            <a:r>
              <a:rPr lang="fr-FR" sz="900" dirty="0">
                <a:latin typeface="Ubuntu-Bold"/>
              </a:rPr>
              <a:t>15,00 €HT</a:t>
            </a:r>
          </a:p>
          <a:p>
            <a:r>
              <a:rPr lang="fr-FR" sz="900" dirty="0">
                <a:latin typeface="Ubuntu-Bold"/>
              </a:rPr>
              <a:t>			   18,00€TTC</a:t>
            </a:r>
          </a:p>
        </p:txBody>
      </p:sp>
      <p:sp>
        <p:nvSpPr>
          <p:cNvPr id="45" name="Rectangle 44"/>
          <p:cNvSpPr/>
          <p:nvPr/>
        </p:nvSpPr>
        <p:spPr>
          <a:xfrm>
            <a:off x="787119" y="3486717"/>
            <a:ext cx="2396083" cy="553998"/>
          </a:xfrm>
          <a:prstGeom prst="rect">
            <a:avLst/>
          </a:prstGeom>
        </p:spPr>
        <p:txBody>
          <a:bodyPr wrap="square">
            <a:spAutoFit/>
          </a:bodyPr>
          <a:lstStyle/>
          <a:p>
            <a:r>
              <a:rPr lang="fr-FR" sz="1000" dirty="0">
                <a:latin typeface="Ubuntu-Bold"/>
              </a:rPr>
              <a:t>Corbeille à pain</a:t>
            </a:r>
          </a:p>
          <a:p>
            <a:r>
              <a:rPr lang="fr-FR" sz="1000" dirty="0">
                <a:latin typeface="Ubuntu-Bold"/>
              </a:rPr>
              <a:t>			</a:t>
            </a:r>
            <a:r>
              <a:rPr lang="fr-FR" sz="900" dirty="0">
                <a:latin typeface="Ubuntu-Bold"/>
              </a:rPr>
              <a:t>10,30 €HT</a:t>
            </a:r>
          </a:p>
          <a:p>
            <a:r>
              <a:rPr lang="fr-FR" sz="900" dirty="0">
                <a:latin typeface="Ubuntu-Bold"/>
              </a:rPr>
              <a:t>			   12,36€TTC</a:t>
            </a:r>
          </a:p>
        </p:txBody>
      </p:sp>
      <p:sp>
        <p:nvSpPr>
          <p:cNvPr id="46" name="Rectangle 45"/>
          <p:cNvSpPr/>
          <p:nvPr/>
        </p:nvSpPr>
        <p:spPr>
          <a:xfrm>
            <a:off x="4277291" y="3486717"/>
            <a:ext cx="1314450" cy="707886"/>
          </a:xfrm>
          <a:prstGeom prst="rect">
            <a:avLst/>
          </a:prstGeom>
        </p:spPr>
        <p:txBody>
          <a:bodyPr wrap="square">
            <a:spAutoFit/>
          </a:bodyPr>
          <a:lstStyle/>
          <a:p>
            <a:r>
              <a:rPr lang="fr-FR" sz="1000" dirty="0">
                <a:latin typeface="Ubuntu-Bold"/>
              </a:rPr>
              <a:t>Etui de 10 verres</a:t>
            </a:r>
          </a:p>
          <a:p>
            <a:r>
              <a:rPr lang="fr-FR" sz="1000" dirty="0">
                <a:latin typeface="Ubuntu-Bold"/>
              </a:rPr>
              <a:t>à pied jetables	</a:t>
            </a:r>
          </a:p>
          <a:p>
            <a:r>
              <a:rPr lang="fr-FR" sz="1000" dirty="0">
                <a:latin typeface="Ubuntu-Bold"/>
              </a:rPr>
              <a:t>	</a:t>
            </a:r>
            <a:r>
              <a:rPr lang="fr-FR" sz="900" dirty="0">
                <a:latin typeface="Ubuntu-Bold"/>
              </a:rPr>
              <a:t>4,00 €HT</a:t>
            </a:r>
          </a:p>
          <a:p>
            <a:r>
              <a:rPr lang="fr-FR" sz="900" dirty="0">
                <a:latin typeface="Ubuntu-Bold"/>
              </a:rPr>
              <a:t>	   4,80€TTC</a:t>
            </a:r>
          </a:p>
        </p:txBody>
      </p:sp>
      <p:sp>
        <p:nvSpPr>
          <p:cNvPr id="47" name="Rectangle 46"/>
          <p:cNvSpPr/>
          <p:nvPr/>
        </p:nvSpPr>
        <p:spPr>
          <a:xfrm>
            <a:off x="2354379" y="5060889"/>
            <a:ext cx="1885594" cy="538609"/>
          </a:xfrm>
          <a:prstGeom prst="rect">
            <a:avLst/>
          </a:prstGeom>
        </p:spPr>
        <p:txBody>
          <a:bodyPr wrap="square">
            <a:spAutoFit/>
          </a:bodyPr>
          <a:lstStyle/>
          <a:p>
            <a:r>
              <a:rPr lang="fr-FR" sz="1000" dirty="0">
                <a:latin typeface="Ubuntu-Bold"/>
              </a:rPr>
              <a:t>Etui de 100 serviettes cocktail en </a:t>
            </a:r>
            <a:r>
              <a:rPr lang="fr-FR" sz="1000" dirty="0" err="1">
                <a:latin typeface="Ubuntu-Bold"/>
              </a:rPr>
              <a:t>ouatose</a:t>
            </a:r>
            <a:endParaRPr lang="fr-FR" sz="1000" dirty="0">
              <a:latin typeface="Ubuntu-Bold"/>
            </a:endParaRPr>
          </a:p>
          <a:p>
            <a:r>
              <a:rPr lang="fr-FR" sz="900" dirty="0">
                <a:latin typeface="Ubuntu-Bold"/>
              </a:rPr>
              <a:t>	6,00 €HT	7,20 €TTC</a:t>
            </a:r>
          </a:p>
        </p:txBody>
      </p:sp>
      <p:sp>
        <p:nvSpPr>
          <p:cNvPr id="48" name="Rectangle 47"/>
          <p:cNvSpPr/>
          <p:nvPr/>
        </p:nvSpPr>
        <p:spPr>
          <a:xfrm>
            <a:off x="304364" y="5610291"/>
            <a:ext cx="1490613" cy="861774"/>
          </a:xfrm>
          <a:prstGeom prst="rect">
            <a:avLst/>
          </a:prstGeom>
        </p:spPr>
        <p:txBody>
          <a:bodyPr wrap="square">
            <a:spAutoFit/>
          </a:bodyPr>
          <a:lstStyle/>
          <a:p>
            <a:r>
              <a:rPr lang="fr-FR" sz="1000" dirty="0">
                <a:latin typeface="Ubuntu-Bold"/>
              </a:rPr>
              <a:t>Kit</a:t>
            </a:r>
          </a:p>
          <a:p>
            <a:r>
              <a:rPr lang="fr-FR" sz="1000" dirty="0">
                <a:latin typeface="Ubuntu-Bold"/>
              </a:rPr>
              <a:t>assaisonnements japonais</a:t>
            </a:r>
          </a:p>
          <a:p>
            <a:r>
              <a:rPr lang="fr-FR" sz="1000" dirty="0">
                <a:latin typeface="Ubuntu-Bold"/>
              </a:rPr>
              <a:t>	</a:t>
            </a:r>
            <a:r>
              <a:rPr lang="fr-FR" sz="900" dirty="0">
                <a:latin typeface="Ubuntu-Bold"/>
              </a:rPr>
              <a:t>2,50 €HT</a:t>
            </a:r>
          </a:p>
          <a:p>
            <a:r>
              <a:rPr lang="fr-FR" sz="900" dirty="0">
                <a:latin typeface="Ubuntu-Bold"/>
              </a:rPr>
              <a:t>	   2,75 €TTC</a:t>
            </a:r>
          </a:p>
        </p:txBody>
      </p:sp>
      <p:sp>
        <p:nvSpPr>
          <p:cNvPr id="49" name="Rectangle 48"/>
          <p:cNvSpPr/>
          <p:nvPr/>
        </p:nvSpPr>
        <p:spPr>
          <a:xfrm>
            <a:off x="6685016" y="4778290"/>
            <a:ext cx="963967" cy="1015663"/>
          </a:xfrm>
          <a:prstGeom prst="rect">
            <a:avLst/>
          </a:prstGeom>
        </p:spPr>
        <p:txBody>
          <a:bodyPr wrap="square">
            <a:spAutoFit/>
          </a:bodyPr>
          <a:lstStyle/>
          <a:p>
            <a:r>
              <a:rPr lang="fr-FR" sz="1000" dirty="0">
                <a:latin typeface="Ubuntu-Bold"/>
              </a:rPr>
              <a:t>Nappe </a:t>
            </a:r>
            <a:r>
              <a:rPr lang="fr-FR" sz="1000" dirty="0" err="1">
                <a:latin typeface="Ubuntu-Bold"/>
              </a:rPr>
              <a:t>intissé</a:t>
            </a:r>
            <a:r>
              <a:rPr lang="fr-FR" sz="1000" dirty="0">
                <a:latin typeface="Ubuntu-Bold"/>
              </a:rPr>
              <a:t> blanche 1,6X2,4m</a:t>
            </a:r>
          </a:p>
          <a:p>
            <a:endParaRPr lang="fr-FR" sz="1000" dirty="0">
              <a:latin typeface="Ubuntu-Bold"/>
            </a:endParaRPr>
          </a:p>
          <a:p>
            <a:r>
              <a:rPr lang="fr-FR" sz="900" dirty="0">
                <a:latin typeface="Ubuntu-Bold"/>
              </a:rPr>
              <a:t>9,90 €HT</a:t>
            </a:r>
          </a:p>
          <a:p>
            <a:r>
              <a:rPr lang="fr-FR" sz="900" dirty="0">
                <a:latin typeface="Ubuntu-Bold"/>
              </a:rPr>
              <a:t>   11,88 €TTC</a:t>
            </a:r>
          </a:p>
        </p:txBody>
      </p:sp>
      <p:sp>
        <p:nvSpPr>
          <p:cNvPr id="50" name="Rectangle 49"/>
          <p:cNvSpPr/>
          <p:nvPr/>
        </p:nvSpPr>
        <p:spPr>
          <a:xfrm>
            <a:off x="3564920" y="5946173"/>
            <a:ext cx="2396083" cy="523220"/>
          </a:xfrm>
          <a:prstGeom prst="rect">
            <a:avLst/>
          </a:prstGeom>
        </p:spPr>
        <p:txBody>
          <a:bodyPr wrap="square">
            <a:spAutoFit/>
          </a:bodyPr>
          <a:lstStyle/>
          <a:p>
            <a:r>
              <a:rPr lang="fr-FR" sz="1000" dirty="0">
                <a:latin typeface="Ubuntu-Bold"/>
              </a:rPr>
              <a:t>Lingettes rafraîchissantes, par 10</a:t>
            </a:r>
          </a:p>
          <a:p>
            <a:r>
              <a:rPr lang="fr-FR" sz="900" dirty="0">
                <a:latin typeface="Ubuntu-Bold"/>
              </a:rPr>
              <a:t>3,00 €HT</a:t>
            </a:r>
          </a:p>
          <a:p>
            <a:r>
              <a:rPr lang="fr-FR" sz="900" dirty="0">
                <a:latin typeface="Ubuntu-Bold"/>
              </a:rPr>
              <a:t>   3,60€TTC</a:t>
            </a:r>
          </a:p>
        </p:txBody>
      </p:sp>
      <p:sp>
        <p:nvSpPr>
          <p:cNvPr id="51" name="Rectangle 50"/>
          <p:cNvSpPr/>
          <p:nvPr/>
        </p:nvSpPr>
        <p:spPr>
          <a:xfrm>
            <a:off x="7812838" y="2969239"/>
            <a:ext cx="1958038" cy="553998"/>
          </a:xfrm>
          <a:prstGeom prst="rect">
            <a:avLst/>
          </a:prstGeom>
        </p:spPr>
        <p:txBody>
          <a:bodyPr wrap="square">
            <a:spAutoFit/>
          </a:bodyPr>
          <a:lstStyle/>
          <a:p>
            <a:r>
              <a:rPr lang="fr-FR" sz="1000" dirty="0">
                <a:latin typeface="Ubuntu-Bold"/>
              </a:rPr>
              <a:t>Etuis à couverts en inox, par 10</a:t>
            </a:r>
          </a:p>
          <a:p>
            <a:r>
              <a:rPr lang="fr-FR" sz="1000" dirty="0">
                <a:latin typeface="Ubuntu-Bold"/>
              </a:rPr>
              <a:t>		</a:t>
            </a:r>
            <a:r>
              <a:rPr lang="fr-FR" sz="900" dirty="0">
                <a:latin typeface="Ubuntu-Bold"/>
              </a:rPr>
              <a:t>19,50 €HT</a:t>
            </a:r>
          </a:p>
          <a:p>
            <a:r>
              <a:rPr lang="fr-FR" sz="900" dirty="0">
                <a:latin typeface="Ubuntu-Bold"/>
              </a:rPr>
              <a:t>		   23,40 €TTC</a:t>
            </a:r>
          </a:p>
        </p:txBody>
      </p:sp>
      <p:sp>
        <p:nvSpPr>
          <p:cNvPr id="53" name="Rectangle 52"/>
          <p:cNvSpPr/>
          <p:nvPr/>
        </p:nvSpPr>
        <p:spPr>
          <a:xfrm>
            <a:off x="2422177" y="2416226"/>
            <a:ext cx="2396083" cy="553998"/>
          </a:xfrm>
          <a:prstGeom prst="rect">
            <a:avLst/>
          </a:prstGeom>
        </p:spPr>
        <p:txBody>
          <a:bodyPr wrap="square">
            <a:spAutoFit/>
          </a:bodyPr>
          <a:lstStyle/>
          <a:p>
            <a:r>
              <a:rPr lang="fr-FR" sz="1000" dirty="0">
                <a:latin typeface="Ubuntu-Bold"/>
              </a:rPr>
              <a:t>Paires de baguettes japonaises, par 10</a:t>
            </a:r>
          </a:p>
          <a:p>
            <a:r>
              <a:rPr lang="fr-FR" sz="1000" dirty="0">
                <a:latin typeface="Ubuntu-Bold"/>
              </a:rPr>
              <a:t>			</a:t>
            </a:r>
            <a:r>
              <a:rPr lang="fr-FR" sz="900" dirty="0">
                <a:latin typeface="Ubuntu-Bold"/>
              </a:rPr>
              <a:t>4,50 €HT</a:t>
            </a:r>
          </a:p>
          <a:p>
            <a:r>
              <a:rPr lang="fr-FR" sz="900" dirty="0">
                <a:latin typeface="Ubuntu-Bold"/>
              </a:rPr>
              <a:t>			   5,40€TTC</a:t>
            </a:r>
          </a:p>
        </p:txBody>
      </p:sp>
      <p:sp>
        <p:nvSpPr>
          <p:cNvPr id="54" name="Rectangle 53"/>
          <p:cNvSpPr/>
          <p:nvPr/>
        </p:nvSpPr>
        <p:spPr>
          <a:xfrm>
            <a:off x="7674030" y="5337545"/>
            <a:ext cx="2396083" cy="553998"/>
          </a:xfrm>
          <a:prstGeom prst="rect">
            <a:avLst/>
          </a:prstGeom>
        </p:spPr>
        <p:txBody>
          <a:bodyPr wrap="square">
            <a:spAutoFit/>
          </a:bodyPr>
          <a:lstStyle/>
          <a:p>
            <a:r>
              <a:rPr lang="fr-FR" sz="1000" dirty="0">
                <a:latin typeface="Ubuntu-Bold"/>
              </a:rPr>
              <a:t>Assiettes en fibre de canne, par 10</a:t>
            </a:r>
          </a:p>
          <a:p>
            <a:r>
              <a:rPr lang="fr-FR" sz="1000" dirty="0">
                <a:latin typeface="Ubuntu-Bold"/>
              </a:rPr>
              <a:t>			</a:t>
            </a:r>
            <a:r>
              <a:rPr lang="fr-FR" sz="900" dirty="0">
                <a:latin typeface="Ubuntu-Bold"/>
              </a:rPr>
              <a:t>2,50 €HT</a:t>
            </a:r>
          </a:p>
          <a:p>
            <a:r>
              <a:rPr lang="fr-FR" sz="900" dirty="0">
                <a:latin typeface="Ubuntu-Bold"/>
              </a:rPr>
              <a:t>			   3,00 €TTC</a:t>
            </a:r>
          </a:p>
        </p:txBody>
      </p:sp>
    </p:spTree>
    <p:extLst>
      <p:ext uri="{BB962C8B-B14F-4D97-AF65-F5344CB8AC3E}">
        <p14:creationId xmlns:p14="http://schemas.microsoft.com/office/powerpoint/2010/main" val="361183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menus sélection - </a:t>
            </a:r>
            <a:r>
              <a:rPr lang="fr-FR" sz="1600" dirty="0">
                <a:latin typeface="Ubuntu"/>
              </a:rPr>
              <a:t>Disponibles à partir du 4 juin</a:t>
            </a:r>
            <a:endParaRPr lang="fr-FR" sz="1400" dirty="0">
              <a:latin typeface="Ubuntu"/>
            </a:endParaRPr>
          </a:p>
        </p:txBody>
      </p:sp>
      <p:sp>
        <p:nvSpPr>
          <p:cNvPr id="19" name="Rectangle 18"/>
          <p:cNvSpPr/>
          <p:nvPr/>
        </p:nvSpPr>
        <p:spPr>
          <a:xfrm>
            <a:off x="346298" y="2546747"/>
            <a:ext cx="2790006" cy="2708434"/>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Dos de cabillaud</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Asperge verte, </a:t>
            </a:r>
            <a:r>
              <a:rPr lang="fr-FR" sz="1100" dirty="0">
                <a:latin typeface="Ubuntu-Light"/>
              </a:rPr>
              <a:t>purée de fenouil, vinaigrette à la réglisse</a:t>
            </a:r>
          </a:p>
          <a:p>
            <a:pPr algn="just"/>
            <a:endParaRPr lang="fr-FR" sz="1100" dirty="0">
              <a:latin typeface="Ubuntu-Light"/>
            </a:endParaRPr>
          </a:p>
          <a:p>
            <a:pPr algn="just"/>
            <a:r>
              <a:rPr lang="fr-FR" sz="1100" b="1" dirty="0">
                <a:latin typeface="Ubuntu-Medium"/>
              </a:rPr>
              <a:t>Dos de cabillaud, </a:t>
            </a:r>
            <a:r>
              <a:rPr lang="fr-FR" sz="1100" dirty="0">
                <a:latin typeface="Ubuntu-Light"/>
              </a:rPr>
              <a:t>brunoise de légumes, </a:t>
            </a:r>
            <a:r>
              <a:rPr lang="fr-FR" sz="1100" dirty="0" err="1">
                <a:latin typeface="Ubuntu-Light"/>
              </a:rPr>
              <a:t>piquillo</a:t>
            </a:r>
            <a:r>
              <a:rPr lang="fr-FR" sz="1100" dirty="0">
                <a:latin typeface="Ubuntu-Light"/>
              </a:rPr>
              <a:t> </a:t>
            </a:r>
            <a:r>
              <a:rPr lang="fr-FR" sz="1100" dirty="0" err="1">
                <a:latin typeface="Ubuntu-Light"/>
              </a:rPr>
              <a:t>farçi</a:t>
            </a:r>
            <a:r>
              <a:rPr lang="fr-FR" sz="1100" dirty="0">
                <a:latin typeface="Ubuntu-Light"/>
              </a:rPr>
              <a:t> au fromage frais, confit de tomate, pesto de persil</a:t>
            </a:r>
          </a:p>
          <a:p>
            <a:pPr algn="just"/>
            <a:endParaRPr lang="fr-FR" sz="1100" dirty="0">
              <a:latin typeface="Ubuntu-Light"/>
            </a:endParaRPr>
          </a:p>
          <a:p>
            <a:pPr algn="just"/>
            <a:r>
              <a:rPr lang="fr-FR" sz="1100" b="1" dirty="0">
                <a:latin typeface="Ubuntu-Medium"/>
              </a:rPr>
              <a:t>Sélection de fromages affinés,</a:t>
            </a:r>
          </a:p>
          <a:p>
            <a:pPr algn="just"/>
            <a:r>
              <a:rPr lang="fr-FR" sz="1100" dirty="0">
                <a:latin typeface="Ubuntu-Light"/>
              </a:rPr>
              <a:t>pain, pâte de fruit</a:t>
            </a:r>
          </a:p>
          <a:p>
            <a:pPr algn="just"/>
            <a:endParaRPr lang="fr-FR" sz="1100" dirty="0">
              <a:latin typeface="Ubuntu-Medium"/>
            </a:endParaRPr>
          </a:p>
          <a:p>
            <a:pPr algn="just"/>
            <a:r>
              <a:rPr lang="fr-FR" sz="1100" b="1" dirty="0">
                <a:latin typeface="Ubuntu-Medium"/>
              </a:rPr>
              <a:t>Le </a:t>
            </a:r>
            <a:r>
              <a:rPr lang="fr-FR" sz="1100" b="1" dirty="0" err="1">
                <a:latin typeface="Ubuntu-Medium"/>
              </a:rPr>
              <a:t>Pavlova</a:t>
            </a:r>
            <a:r>
              <a:rPr lang="fr-FR" sz="1100" b="1" dirty="0">
                <a:latin typeface="Ubuntu-Medium"/>
              </a:rPr>
              <a:t> : </a:t>
            </a:r>
            <a:r>
              <a:rPr lang="fr-FR" sz="1100" dirty="0">
                <a:latin typeface="Ubuntu-Light"/>
              </a:rPr>
              <a:t>dôme de meringue, fruits rouges, coulis aux fruits rouges</a:t>
            </a:r>
            <a:endParaRPr lang="fr-FR" sz="1100" dirty="0">
              <a:latin typeface="Ubuntu"/>
            </a:endParaRPr>
          </a:p>
        </p:txBody>
      </p:sp>
      <p:sp>
        <p:nvSpPr>
          <p:cNvPr id="21" name="Rectangle 20"/>
          <p:cNvSpPr/>
          <p:nvPr/>
        </p:nvSpPr>
        <p:spPr>
          <a:xfrm>
            <a:off x="3650120" y="2577139"/>
            <a:ext cx="2790006" cy="2708434"/>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Poulet en filet</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Terrine de volaille, </a:t>
            </a:r>
            <a:r>
              <a:rPr lang="fr-FR" sz="1100" dirty="0">
                <a:latin typeface="Ubuntu-Light"/>
              </a:rPr>
              <a:t>foie gras de canard, légumes, </a:t>
            </a:r>
            <a:r>
              <a:rPr lang="fr-FR" sz="1100" dirty="0" err="1">
                <a:latin typeface="Ubuntu-Light"/>
              </a:rPr>
              <a:t>bochette</a:t>
            </a:r>
            <a:r>
              <a:rPr lang="fr-FR" sz="1100" dirty="0">
                <a:latin typeface="Ubuntu-Light"/>
              </a:rPr>
              <a:t> de raisin à l’aigre-doux</a:t>
            </a:r>
          </a:p>
          <a:p>
            <a:pPr algn="just"/>
            <a:endParaRPr lang="fr-FR" sz="1100" dirty="0">
              <a:latin typeface="Ubuntu-Light"/>
            </a:endParaRPr>
          </a:p>
          <a:p>
            <a:pPr algn="just"/>
            <a:r>
              <a:rPr lang="fr-FR" sz="1100" b="1" dirty="0">
                <a:latin typeface="Ubuntu-Medium"/>
              </a:rPr>
              <a:t>Filet de poulet, </a:t>
            </a:r>
            <a:r>
              <a:rPr lang="fr-FR" sz="1100" dirty="0">
                <a:latin typeface="Ubuntu-Light"/>
              </a:rPr>
              <a:t>salade de « </a:t>
            </a:r>
            <a:r>
              <a:rPr lang="fr-FR" sz="1100" dirty="0" err="1">
                <a:latin typeface="Ubuntu-Light"/>
              </a:rPr>
              <a:t>fregola</a:t>
            </a:r>
            <a:r>
              <a:rPr lang="fr-FR" sz="1100" dirty="0">
                <a:latin typeface="Ubuntu-Light"/>
              </a:rPr>
              <a:t> » au citron confit, légumes, amande, menthe, féta, origan</a:t>
            </a:r>
          </a:p>
          <a:p>
            <a:pPr algn="just"/>
            <a:endParaRPr lang="fr-FR" sz="1100" dirty="0">
              <a:latin typeface="Ubuntu-Light"/>
            </a:endParaRPr>
          </a:p>
          <a:p>
            <a:pPr algn="just"/>
            <a:r>
              <a:rPr lang="fr-FR" sz="1100" b="1" dirty="0">
                <a:latin typeface="Ubuntu-Medium"/>
              </a:rPr>
              <a:t>Sélection de fromages affinés,</a:t>
            </a:r>
          </a:p>
          <a:p>
            <a:pPr algn="just"/>
            <a:r>
              <a:rPr lang="fr-FR" sz="1100" dirty="0">
                <a:latin typeface="Ubuntu-Light"/>
              </a:rPr>
              <a:t>pain, pâte de fruit</a:t>
            </a:r>
          </a:p>
          <a:p>
            <a:pPr algn="just"/>
            <a:endParaRPr lang="fr-FR" sz="1100" dirty="0">
              <a:latin typeface="Ubuntu-Medium"/>
            </a:endParaRPr>
          </a:p>
          <a:p>
            <a:pPr algn="just"/>
            <a:r>
              <a:rPr lang="fr-FR" sz="1100" b="1" dirty="0">
                <a:latin typeface="Ubuntu-Medium"/>
              </a:rPr>
              <a:t>La gourmande : </a:t>
            </a:r>
            <a:r>
              <a:rPr lang="fr-FR" sz="1100" dirty="0">
                <a:latin typeface="Ubuntu-Light"/>
              </a:rPr>
              <a:t>ganache fraise, crémeux vanille</a:t>
            </a:r>
            <a:endParaRPr lang="fr-FR" sz="1100" dirty="0">
              <a:latin typeface="Ubuntu"/>
            </a:endParaRPr>
          </a:p>
        </p:txBody>
      </p:sp>
      <p:sp>
        <p:nvSpPr>
          <p:cNvPr id="22" name="Rectangle 21"/>
          <p:cNvSpPr/>
          <p:nvPr/>
        </p:nvSpPr>
        <p:spPr>
          <a:xfrm>
            <a:off x="6800750" y="2524086"/>
            <a:ext cx="2790006" cy="2539157"/>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Le végétarien d’été</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Cake au pesto, </a:t>
            </a:r>
            <a:r>
              <a:rPr lang="fr-FR" sz="1100" dirty="0">
                <a:latin typeface="Ubuntu-Light"/>
              </a:rPr>
              <a:t>féta, olive, tomate confite</a:t>
            </a:r>
          </a:p>
          <a:p>
            <a:pPr algn="just"/>
            <a:endParaRPr lang="fr-FR" sz="1100" dirty="0">
              <a:latin typeface="Ubuntu-Light"/>
            </a:endParaRPr>
          </a:p>
          <a:p>
            <a:pPr algn="just"/>
            <a:r>
              <a:rPr lang="fr-FR" sz="1100" b="1" dirty="0">
                <a:latin typeface="Ubuntu-Medium"/>
              </a:rPr>
              <a:t>Salade de « </a:t>
            </a:r>
            <a:r>
              <a:rPr lang="fr-FR" sz="1100" b="1" dirty="0" err="1">
                <a:latin typeface="Ubuntu-Medium"/>
              </a:rPr>
              <a:t>fregola</a:t>
            </a:r>
            <a:r>
              <a:rPr lang="fr-FR" sz="1100" b="1" dirty="0">
                <a:latin typeface="Ubuntu-Medium"/>
              </a:rPr>
              <a:t> », </a:t>
            </a:r>
            <a:r>
              <a:rPr lang="fr-FR" sz="1100" dirty="0">
                <a:latin typeface="Ubuntu-Light"/>
              </a:rPr>
              <a:t>haricots verts, pois gourmands, conchiglioni </a:t>
            </a:r>
            <a:r>
              <a:rPr lang="fr-FR" sz="1100" dirty="0" err="1">
                <a:latin typeface="Ubuntu-Light"/>
              </a:rPr>
              <a:t>farçi</a:t>
            </a:r>
            <a:r>
              <a:rPr lang="fr-FR" sz="1100" dirty="0">
                <a:latin typeface="Ubuntu-Light"/>
              </a:rPr>
              <a:t>, </a:t>
            </a:r>
            <a:r>
              <a:rPr lang="fr-FR" sz="1100" dirty="0" err="1">
                <a:latin typeface="Ubuntu-Light"/>
              </a:rPr>
              <a:t>caponata</a:t>
            </a:r>
            <a:r>
              <a:rPr lang="fr-FR" sz="1100" dirty="0">
                <a:latin typeface="Ubuntu-Light"/>
              </a:rPr>
              <a:t> aux cranberries, courgette, piperade de légumes</a:t>
            </a:r>
          </a:p>
          <a:p>
            <a:pPr algn="just"/>
            <a:endParaRPr lang="fr-FR" sz="1100" dirty="0">
              <a:latin typeface="Ubuntu-Light"/>
            </a:endParaRPr>
          </a:p>
          <a:p>
            <a:pPr algn="just"/>
            <a:r>
              <a:rPr lang="fr-FR" sz="1100" b="1" dirty="0">
                <a:latin typeface="Ubuntu-Medium"/>
              </a:rPr>
              <a:t>Sélection de fromages affinés,</a:t>
            </a:r>
          </a:p>
          <a:p>
            <a:pPr algn="just"/>
            <a:r>
              <a:rPr lang="fr-FR" sz="1100" dirty="0">
                <a:latin typeface="Ubuntu-Light"/>
              </a:rPr>
              <a:t>pain, pâte de fruit</a:t>
            </a:r>
          </a:p>
          <a:p>
            <a:pPr algn="just"/>
            <a:endParaRPr lang="fr-FR" sz="1100" dirty="0">
              <a:latin typeface="Ubuntu-Medium"/>
            </a:endParaRPr>
          </a:p>
          <a:p>
            <a:pPr algn="just"/>
            <a:endParaRPr lang="fr-FR" sz="1100" dirty="0">
              <a:latin typeface="Ubuntu-Medium"/>
            </a:endParaRPr>
          </a:p>
          <a:p>
            <a:pPr algn="just"/>
            <a:r>
              <a:rPr lang="fr-FR" sz="1100" b="1" dirty="0">
                <a:latin typeface="Ubuntu-Medium"/>
              </a:rPr>
              <a:t>Mousse au chocolat et meringue</a:t>
            </a:r>
            <a:endParaRPr lang="fr-FR" sz="1100" b="1" dirty="0">
              <a:latin typeface="Ubuntu"/>
            </a:endParaRPr>
          </a:p>
        </p:txBody>
      </p:sp>
      <p:sp>
        <p:nvSpPr>
          <p:cNvPr id="23" name="Rectangle 22"/>
          <p:cNvSpPr/>
          <p:nvPr/>
        </p:nvSpPr>
        <p:spPr>
          <a:xfrm>
            <a:off x="473894" y="5953878"/>
            <a:ext cx="1587500" cy="217505"/>
          </a:xfrm>
          <a:prstGeom prst="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BLANC</a:t>
            </a:r>
          </a:p>
        </p:txBody>
      </p:sp>
      <p:sp>
        <p:nvSpPr>
          <p:cNvPr id="24" name="Rectangle 23"/>
          <p:cNvSpPr/>
          <p:nvPr/>
        </p:nvSpPr>
        <p:spPr>
          <a:xfrm>
            <a:off x="3671386" y="5927064"/>
            <a:ext cx="1587500" cy="228600"/>
          </a:xfrm>
          <a:prstGeom prst="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ROSÉ</a:t>
            </a:r>
          </a:p>
        </p:txBody>
      </p:sp>
      <p:sp>
        <p:nvSpPr>
          <p:cNvPr id="25" name="Rectangle 24"/>
          <p:cNvSpPr/>
          <p:nvPr/>
        </p:nvSpPr>
        <p:spPr>
          <a:xfrm>
            <a:off x="6868878" y="5916431"/>
            <a:ext cx="1587500" cy="228600"/>
          </a:xfrm>
          <a:prstGeom prst="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ROSÉ</a:t>
            </a:r>
          </a:p>
        </p:txBody>
      </p:sp>
      <p:sp>
        <p:nvSpPr>
          <p:cNvPr id="26" name="Rectangle 25"/>
          <p:cNvSpPr/>
          <p:nvPr/>
        </p:nvSpPr>
        <p:spPr>
          <a:xfrm>
            <a:off x="473894" y="6191494"/>
            <a:ext cx="2790006" cy="600164"/>
          </a:xfrm>
          <a:prstGeom prst="rect">
            <a:avLst/>
          </a:prstGeom>
        </p:spPr>
        <p:txBody>
          <a:bodyPr wrap="square">
            <a:spAutoFit/>
          </a:bodyPr>
          <a:lstStyle/>
          <a:p>
            <a:r>
              <a:rPr lang="fr-FR" sz="1100" dirty="0">
                <a:solidFill>
                  <a:srgbClr val="000000"/>
                </a:solidFill>
                <a:latin typeface="Ubuntu"/>
              </a:rPr>
              <a:t>Chablis AOC, 75cl</a:t>
            </a:r>
          </a:p>
          <a:p>
            <a:r>
              <a:rPr lang="fr-FR" sz="1100" dirty="0">
                <a:solidFill>
                  <a:srgbClr val="000000"/>
                </a:solidFill>
                <a:latin typeface="Ubuntu"/>
              </a:rPr>
              <a:t>Le bon équilibre</a:t>
            </a:r>
          </a:p>
          <a:p>
            <a:r>
              <a:rPr lang="fr-FR" sz="1100" dirty="0">
                <a:solidFill>
                  <a:srgbClr val="7D858F"/>
                </a:solidFill>
                <a:latin typeface="Ubuntu"/>
              </a:rPr>
              <a:t>13,20€HT 15,84€TTC</a:t>
            </a:r>
            <a:endParaRPr lang="fr-FR" sz="1100" dirty="0">
              <a:latin typeface="Ubuntu"/>
            </a:endParaRPr>
          </a:p>
        </p:txBody>
      </p:sp>
      <p:sp>
        <p:nvSpPr>
          <p:cNvPr id="27" name="Rectangle 26"/>
          <p:cNvSpPr/>
          <p:nvPr/>
        </p:nvSpPr>
        <p:spPr>
          <a:xfrm>
            <a:off x="3671386" y="6155664"/>
            <a:ext cx="2790006" cy="600164"/>
          </a:xfrm>
          <a:prstGeom prst="rect">
            <a:avLst/>
          </a:prstGeom>
        </p:spPr>
        <p:txBody>
          <a:bodyPr wrap="square">
            <a:spAutoFit/>
          </a:bodyPr>
          <a:lstStyle/>
          <a:p>
            <a:r>
              <a:rPr lang="fr-FR" sz="1100" dirty="0">
                <a:solidFill>
                  <a:srgbClr val="000000"/>
                </a:solidFill>
                <a:latin typeface="Ubuntu"/>
              </a:rPr>
              <a:t>Agneau rosé - Bordeaux AOC, 75 cl</a:t>
            </a:r>
          </a:p>
          <a:p>
            <a:r>
              <a:rPr lang="fr-FR" sz="1100" dirty="0">
                <a:solidFill>
                  <a:srgbClr val="000000"/>
                </a:solidFill>
                <a:latin typeface="Ubuntu"/>
              </a:rPr>
              <a:t>Frais et harmonieux</a:t>
            </a:r>
          </a:p>
          <a:p>
            <a:r>
              <a:rPr lang="fr-FR" sz="1100" dirty="0">
                <a:solidFill>
                  <a:srgbClr val="7D858F"/>
                </a:solidFill>
                <a:latin typeface="Ubuntu"/>
              </a:rPr>
              <a:t>12,40€HT 14,88€TTC</a:t>
            </a:r>
            <a:endParaRPr lang="fr-FR" sz="1100" dirty="0">
              <a:latin typeface="Ubuntu"/>
            </a:endParaRPr>
          </a:p>
        </p:txBody>
      </p:sp>
      <p:sp>
        <p:nvSpPr>
          <p:cNvPr id="28" name="Rectangle 27"/>
          <p:cNvSpPr/>
          <p:nvPr/>
        </p:nvSpPr>
        <p:spPr>
          <a:xfrm>
            <a:off x="6868878" y="6145031"/>
            <a:ext cx="2790006" cy="600164"/>
          </a:xfrm>
          <a:prstGeom prst="rect">
            <a:avLst/>
          </a:prstGeom>
        </p:spPr>
        <p:txBody>
          <a:bodyPr wrap="square">
            <a:spAutoFit/>
          </a:bodyPr>
          <a:lstStyle/>
          <a:p>
            <a:r>
              <a:rPr lang="fr-FR" sz="1100" dirty="0">
                <a:solidFill>
                  <a:srgbClr val="000000"/>
                </a:solidFill>
                <a:latin typeface="Ubuntu"/>
              </a:rPr>
              <a:t>Luberon AOC, 75 cl</a:t>
            </a:r>
          </a:p>
          <a:p>
            <a:r>
              <a:rPr lang="fr-FR" sz="1100" dirty="0">
                <a:solidFill>
                  <a:srgbClr val="000000"/>
                </a:solidFill>
                <a:latin typeface="Ubuntu"/>
              </a:rPr>
              <a:t>Fin de bouche aérienne</a:t>
            </a:r>
          </a:p>
          <a:p>
            <a:r>
              <a:rPr lang="fr-FR" sz="1100" dirty="0">
                <a:solidFill>
                  <a:srgbClr val="7D858F"/>
                </a:solidFill>
                <a:latin typeface="Ubuntu"/>
              </a:rPr>
              <a:t>7,80€HT 9,36€TTC</a:t>
            </a:r>
            <a:endParaRPr lang="fr-FR" sz="1100" dirty="0">
              <a:latin typeface="Ubuntu"/>
            </a:endParaRPr>
          </a:p>
        </p:txBody>
      </p:sp>
      <p:sp>
        <p:nvSpPr>
          <p:cNvPr id="29" name="Rectangle 28"/>
          <p:cNvSpPr/>
          <p:nvPr/>
        </p:nvSpPr>
        <p:spPr>
          <a:xfrm>
            <a:off x="466274" y="5508362"/>
            <a:ext cx="2112010" cy="261610"/>
          </a:xfrm>
          <a:prstGeom prst="rect">
            <a:avLst/>
          </a:prstGeom>
        </p:spPr>
        <p:txBody>
          <a:bodyPr wrap="square">
            <a:spAutoFit/>
          </a:bodyPr>
          <a:lstStyle/>
          <a:p>
            <a:r>
              <a:rPr lang="fr-FR" sz="1100" dirty="0">
                <a:solidFill>
                  <a:srgbClr val="000000"/>
                </a:solidFill>
                <a:latin typeface="Ubuntu"/>
              </a:rPr>
              <a:t>29,50€ht </a:t>
            </a:r>
            <a:r>
              <a:rPr lang="fr-FR" sz="1100" dirty="0">
                <a:solidFill>
                  <a:srgbClr val="7D858F"/>
                </a:solidFill>
                <a:latin typeface="Ubuntu"/>
              </a:rPr>
              <a:t>32,45€TTC</a:t>
            </a:r>
          </a:p>
        </p:txBody>
      </p:sp>
      <p:sp>
        <p:nvSpPr>
          <p:cNvPr id="30" name="Rectangle 29"/>
          <p:cNvSpPr/>
          <p:nvPr/>
        </p:nvSpPr>
        <p:spPr>
          <a:xfrm>
            <a:off x="3671386" y="5530788"/>
            <a:ext cx="1700714" cy="261610"/>
          </a:xfrm>
          <a:prstGeom prst="rect">
            <a:avLst/>
          </a:prstGeom>
        </p:spPr>
        <p:txBody>
          <a:bodyPr wrap="square">
            <a:spAutoFit/>
          </a:bodyPr>
          <a:lstStyle/>
          <a:p>
            <a:r>
              <a:rPr lang="fr-FR" sz="1100" dirty="0">
                <a:solidFill>
                  <a:srgbClr val="000000"/>
                </a:solidFill>
                <a:latin typeface="Ubuntu"/>
              </a:rPr>
              <a:t>26€ht </a:t>
            </a:r>
            <a:r>
              <a:rPr lang="fr-FR" sz="1100" dirty="0">
                <a:solidFill>
                  <a:srgbClr val="7D858F"/>
                </a:solidFill>
                <a:latin typeface="Ubuntu"/>
              </a:rPr>
              <a:t>28,60€TTC</a:t>
            </a:r>
            <a:endParaRPr lang="fr-FR" dirty="0"/>
          </a:p>
        </p:txBody>
      </p:sp>
      <p:sp>
        <p:nvSpPr>
          <p:cNvPr id="31" name="Rectangle 30"/>
          <p:cNvSpPr/>
          <p:nvPr/>
        </p:nvSpPr>
        <p:spPr>
          <a:xfrm>
            <a:off x="6857632" y="5531480"/>
            <a:ext cx="1598746" cy="261610"/>
          </a:xfrm>
          <a:prstGeom prst="rect">
            <a:avLst/>
          </a:prstGeom>
        </p:spPr>
        <p:txBody>
          <a:bodyPr wrap="square">
            <a:spAutoFit/>
          </a:bodyPr>
          <a:lstStyle/>
          <a:p>
            <a:r>
              <a:rPr lang="fr-FR" sz="1100" dirty="0">
                <a:solidFill>
                  <a:srgbClr val="000000"/>
                </a:solidFill>
                <a:latin typeface="Ubuntu"/>
              </a:rPr>
              <a:t>23,50€ht </a:t>
            </a:r>
            <a:r>
              <a:rPr lang="fr-FR" sz="1100" dirty="0">
                <a:solidFill>
                  <a:srgbClr val="7D858F"/>
                </a:solidFill>
                <a:latin typeface="Ubuntu"/>
              </a:rPr>
              <a:t>25,85€TTC</a:t>
            </a:r>
            <a:endParaRPr lang="fr-FR" dirty="0"/>
          </a:p>
        </p:txBody>
      </p:sp>
      <p:sp>
        <p:nvSpPr>
          <p:cNvPr id="32" name="Rectangle : avec coin rogné 31"/>
          <p:cNvSpPr/>
          <p:nvPr/>
        </p:nvSpPr>
        <p:spPr>
          <a:xfrm rot="10800000">
            <a:off x="9612350" y="266700"/>
            <a:ext cx="293649" cy="2033852"/>
          </a:xfrm>
          <a:prstGeom prst="snip1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100" dirty="0">
                <a:latin typeface="Ubuntu"/>
              </a:rPr>
              <a:t>Plateaux-repas</a:t>
            </a:r>
            <a:r>
              <a:rPr lang="fr-FR" dirty="0">
                <a:latin typeface="Ubuntu"/>
              </a:rPr>
              <a:t> </a:t>
            </a:r>
            <a:r>
              <a:rPr lang="fr-FR" sz="1600" b="1" dirty="0">
                <a:latin typeface="Ubuntu"/>
              </a:rPr>
              <a:t>ÉLÉGANCE</a:t>
            </a:r>
          </a:p>
        </p:txBody>
      </p:sp>
      <p:pic>
        <p:nvPicPr>
          <p:cNvPr id="5" name="Image 4">
            <a:extLst>
              <a:ext uri="{FF2B5EF4-FFF2-40B4-BE49-F238E27FC236}">
                <a16:creationId xmlns:a16="http://schemas.microsoft.com/office/drawing/2014/main" id="{7031C123-80C3-4220-9261-0B02E89B8B98}"/>
              </a:ext>
            </a:extLst>
          </p:cNvPr>
          <p:cNvPicPr>
            <a:picLocks noChangeAspect="1"/>
          </p:cNvPicPr>
          <p:nvPr/>
        </p:nvPicPr>
        <p:blipFill>
          <a:blip r:embed="rId2"/>
          <a:stretch>
            <a:fillRect/>
          </a:stretch>
        </p:blipFill>
        <p:spPr>
          <a:xfrm>
            <a:off x="346298" y="382178"/>
            <a:ext cx="2696035" cy="1800000"/>
          </a:xfrm>
          <a:prstGeom prst="rect">
            <a:avLst/>
          </a:prstGeom>
        </p:spPr>
      </p:pic>
      <p:pic>
        <p:nvPicPr>
          <p:cNvPr id="8" name="Image 7">
            <a:extLst>
              <a:ext uri="{FF2B5EF4-FFF2-40B4-BE49-F238E27FC236}">
                <a16:creationId xmlns:a16="http://schemas.microsoft.com/office/drawing/2014/main" id="{E21BC9FA-7405-4950-A90B-F71A1517ABC4}"/>
              </a:ext>
            </a:extLst>
          </p:cNvPr>
          <p:cNvPicPr>
            <a:picLocks noChangeAspect="1"/>
          </p:cNvPicPr>
          <p:nvPr/>
        </p:nvPicPr>
        <p:blipFill>
          <a:blip r:embed="rId3"/>
          <a:stretch>
            <a:fillRect/>
          </a:stretch>
        </p:blipFill>
        <p:spPr>
          <a:xfrm>
            <a:off x="3671386" y="382178"/>
            <a:ext cx="2696035" cy="1800000"/>
          </a:xfrm>
          <a:prstGeom prst="rect">
            <a:avLst/>
          </a:prstGeom>
        </p:spPr>
      </p:pic>
      <p:pic>
        <p:nvPicPr>
          <p:cNvPr id="11" name="Image 10">
            <a:extLst>
              <a:ext uri="{FF2B5EF4-FFF2-40B4-BE49-F238E27FC236}">
                <a16:creationId xmlns:a16="http://schemas.microsoft.com/office/drawing/2014/main" id="{58ACF5B7-3E1E-49D0-9AF4-BD8F676E3F1D}"/>
              </a:ext>
            </a:extLst>
          </p:cNvPr>
          <p:cNvPicPr>
            <a:picLocks noChangeAspect="1"/>
          </p:cNvPicPr>
          <p:nvPr/>
        </p:nvPicPr>
        <p:blipFill>
          <a:blip r:embed="rId4"/>
          <a:stretch>
            <a:fillRect/>
          </a:stretch>
        </p:blipFill>
        <p:spPr>
          <a:xfrm>
            <a:off x="6847735" y="378729"/>
            <a:ext cx="2696035" cy="1800000"/>
          </a:xfrm>
          <a:prstGeom prst="rect">
            <a:avLst/>
          </a:prstGeom>
        </p:spPr>
      </p:pic>
      <p:pic>
        <p:nvPicPr>
          <p:cNvPr id="33" name="Image 32">
            <a:extLst>
              <a:ext uri="{FF2B5EF4-FFF2-40B4-BE49-F238E27FC236}">
                <a16:creationId xmlns:a16="http://schemas.microsoft.com/office/drawing/2014/main" id="{16A64DF9-078B-401A-B0E5-4969C689AC48}"/>
              </a:ext>
            </a:extLst>
          </p:cNvPr>
          <p:cNvPicPr>
            <a:picLocks noChangeAspect="1"/>
          </p:cNvPicPr>
          <p:nvPr/>
        </p:nvPicPr>
        <p:blipFill>
          <a:blip r:embed="rId5"/>
          <a:stretch>
            <a:fillRect/>
          </a:stretch>
        </p:blipFill>
        <p:spPr>
          <a:xfrm>
            <a:off x="5019402" y="2233931"/>
            <a:ext cx="475200" cy="475200"/>
          </a:xfrm>
          <a:prstGeom prst="rect">
            <a:avLst/>
          </a:prstGeom>
        </p:spPr>
      </p:pic>
      <p:pic>
        <p:nvPicPr>
          <p:cNvPr id="34" name="Image 33">
            <a:extLst>
              <a:ext uri="{FF2B5EF4-FFF2-40B4-BE49-F238E27FC236}">
                <a16:creationId xmlns:a16="http://schemas.microsoft.com/office/drawing/2014/main" id="{153C2B51-6AA7-49AC-9018-050DA96CD4FC}"/>
              </a:ext>
            </a:extLst>
          </p:cNvPr>
          <p:cNvPicPr>
            <a:picLocks noChangeAspect="1"/>
          </p:cNvPicPr>
          <p:nvPr/>
        </p:nvPicPr>
        <p:blipFill>
          <a:blip r:embed="rId6"/>
          <a:stretch>
            <a:fillRect/>
          </a:stretch>
        </p:blipFill>
        <p:spPr>
          <a:xfrm>
            <a:off x="5519397" y="2246361"/>
            <a:ext cx="475200" cy="493835"/>
          </a:xfrm>
          <a:prstGeom prst="rect">
            <a:avLst/>
          </a:prstGeom>
        </p:spPr>
      </p:pic>
      <p:pic>
        <p:nvPicPr>
          <p:cNvPr id="35" name="Image 34">
            <a:extLst>
              <a:ext uri="{FF2B5EF4-FFF2-40B4-BE49-F238E27FC236}">
                <a16:creationId xmlns:a16="http://schemas.microsoft.com/office/drawing/2014/main" id="{E784722F-65A9-4FDD-97AF-1B8F2FFCA77B}"/>
              </a:ext>
            </a:extLst>
          </p:cNvPr>
          <p:cNvPicPr>
            <a:picLocks noChangeAspect="1"/>
          </p:cNvPicPr>
          <p:nvPr/>
        </p:nvPicPr>
        <p:blipFill>
          <a:blip r:embed="rId7"/>
          <a:stretch>
            <a:fillRect/>
          </a:stretch>
        </p:blipFill>
        <p:spPr>
          <a:xfrm>
            <a:off x="5995647" y="2246360"/>
            <a:ext cx="475200" cy="475200"/>
          </a:xfrm>
          <a:prstGeom prst="rect">
            <a:avLst/>
          </a:prstGeom>
        </p:spPr>
      </p:pic>
      <p:pic>
        <p:nvPicPr>
          <p:cNvPr id="36" name="Image 35">
            <a:extLst>
              <a:ext uri="{FF2B5EF4-FFF2-40B4-BE49-F238E27FC236}">
                <a16:creationId xmlns:a16="http://schemas.microsoft.com/office/drawing/2014/main" id="{B7EEBC1F-1640-4ED8-B401-7F7C1900002A}"/>
              </a:ext>
            </a:extLst>
          </p:cNvPr>
          <p:cNvPicPr>
            <a:picLocks noChangeAspect="1"/>
          </p:cNvPicPr>
          <p:nvPr/>
        </p:nvPicPr>
        <p:blipFill>
          <a:blip r:embed="rId8"/>
          <a:stretch>
            <a:fillRect/>
          </a:stretch>
        </p:blipFill>
        <p:spPr>
          <a:xfrm>
            <a:off x="9001926" y="2230184"/>
            <a:ext cx="475200" cy="504294"/>
          </a:xfrm>
          <a:prstGeom prst="rect">
            <a:avLst/>
          </a:prstGeom>
        </p:spPr>
      </p:pic>
      <p:sp>
        <p:nvSpPr>
          <p:cNvPr id="37" name="Rectangle 36">
            <a:extLst>
              <a:ext uri="{FF2B5EF4-FFF2-40B4-BE49-F238E27FC236}">
                <a16:creationId xmlns:a16="http://schemas.microsoft.com/office/drawing/2014/main" id="{56331AA4-6303-4B68-8BE1-7E5C998728A3}"/>
              </a:ext>
            </a:extLst>
          </p:cNvPr>
          <p:cNvSpPr/>
          <p:nvPr/>
        </p:nvSpPr>
        <p:spPr>
          <a:xfrm>
            <a:off x="5091792" y="2707278"/>
            <a:ext cx="1474816" cy="400110"/>
          </a:xfrm>
          <a:prstGeom prst="rect">
            <a:avLst/>
          </a:prstGeom>
        </p:spPr>
        <p:txBody>
          <a:bodyPr wrap="square">
            <a:spAutoFit/>
          </a:bodyPr>
          <a:lstStyle/>
          <a:p>
            <a:r>
              <a:rPr lang="fr-FR" sz="1000" dirty="0">
                <a:solidFill>
                  <a:srgbClr val="000000"/>
                </a:solidFill>
                <a:latin typeface="Ubuntu"/>
              </a:rPr>
              <a:t>28,20€ht </a:t>
            </a:r>
            <a:r>
              <a:rPr lang="fr-FR" sz="1000" dirty="0">
                <a:solidFill>
                  <a:srgbClr val="7D858F"/>
                </a:solidFill>
                <a:latin typeface="Ubuntu"/>
              </a:rPr>
              <a:t>31,02€TTC </a:t>
            </a:r>
          </a:p>
          <a:p>
            <a:r>
              <a:rPr lang="fr-FR" sz="1000" dirty="0">
                <a:latin typeface="Ubuntu"/>
              </a:rPr>
              <a:t>en dernière minute</a:t>
            </a:r>
          </a:p>
        </p:txBody>
      </p:sp>
    </p:spTree>
    <p:extLst>
      <p:ext uri="{BB962C8B-B14F-4D97-AF65-F5344CB8AC3E}">
        <p14:creationId xmlns:p14="http://schemas.microsoft.com/office/powerpoint/2010/main" val="387933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Ubuntu"/>
                <a:ea typeface="+mn-ea"/>
                <a:cs typeface="+mn-cs"/>
              </a:rPr>
              <a:t>La cave</a:t>
            </a:r>
            <a:endParaRPr kumimoji="0" lang="fr-FR" sz="1600" b="0" i="0" u="none" strike="noStrike" kern="1200" cap="none" spc="0" normalizeH="0" baseline="0" noProof="0" dirty="0">
              <a:ln>
                <a:noFill/>
              </a:ln>
              <a:solidFill>
                <a:prstClr val="white"/>
              </a:solidFill>
              <a:effectLst/>
              <a:uLnTx/>
              <a:uFillTx/>
              <a:latin typeface="Ubuntu"/>
              <a:ea typeface="+mn-ea"/>
              <a:cs typeface="+mn-cs"/>
            </a:endParaRPr>
          </a:p>
        </p:txBody>
      </p:sp>
      <p:sp>
        <p:nvSpPr>
          <p:cNvPr id="36" name="Rectangle : avec coin rogné 35"/>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Ubuntu"/>
                <a:ea typeface="+mn-ea"/>
                <a:cs typeface="+mn-cs"/>
              </a:rPr>
              <a:t>LA CAVE</a:t>
            </a:r>
          </a:p>
        </p:txBody>
      </p:sp>
      <p:sp>
        <p:nvSpPr>
          <p:cNvPr id="7" name="Rectangle 6"/>
          <p:cNvSpPr/>
          <p:nvPr/>
        </p:nvSpPr>
        <p:spPr>
          <a:xfrm>
            <a:off x="94782" y="6468188"/>
            <a:ext cx="9811217" cy="246221"/>
          </a:xfrm>
          <a:prstGeom prst="rect">
            <a:avLst/>
          </a:prstGeom>
        </p:spPr>
        <p:txBody>
          <a:bodyPr wrap="square">
            <a:spAutoFit/>
          </a:bodyPr>
          <a:lstStyle/>
          <a:p>
            <a:r>
              <a:rPr lang="fr-FR" sz="1000" dirty="0"/>
              <a:t>                                                                                          L'abus d'alcool est dangereux pour la santé, à consommer avec modération.</a:t>
            </a:r>
          </a:p>
        </p:txBody>
      </p:sp>
      <p:sp>
        <p:nvSpPr>
          <p:cNvPr id="8" name="Rectangle 7"/>
          <p:cNvSpPr/>
          <p:nvPr/>
        </p:nvSpPr>
        <p:spPr>
          <a:xfrm>
            <a:off x="246256" y="697482"/>
            <a:ext cx="4314593" cy="5509200"/>
          </a:xfrm>
          <a:prstGeom prst="rect">
            <a:avLst/>
          </a:prstGeom>
        </p:spPr>
        <p:txBody>
          <a:bodyPr wrap="square">
            <a:spAutoFit/>
          </a:bodyPr>
          <a:lstStyle/>
          <a:p>
            <a:r>
              <a:rPr lang="fr-FR" sz="1100" b="1" dirty="0">
                <a:latin typeface="Ubuntu"/>
              </a:rPr>
              <a:t>LES VINS</a:t>
            </a:r>
          </a:p>
          <a:p>
            <a:r>
              <a:rPr lang="fr-FR" sz="1100" dirty="0">
                <a:latin typeface="Ubuntu"/>
              </a:rPr>
              <a:t>							  € HT 	 € TTC </a:t>
            </a:r>
          </a:p>
          <a:p>
            <a:r>
              <a:rPr lang="fr-FR" sz="1100" b="1" dirty="0">
                <a:latin typeface="Ubuntu"/>
              </a:rPr>
              <a:t>Vins rouges 75cl	</a:t>
            </a:r>
            <a:r>
              <a:rPr lang="fr-FR" sz="1100" dirty="0">
                <a:latin typeface="Ubuntu"/>
              </a:rPr>
              <a:t>	</a:t>
            </a:r>
          </a:p>
          <a:p>
            <a:r>
              <a:rPr lang="fr-FR" sz="1100" dirty="0">
                <a:latin typeface="Ubuntu"/>
              </a:rPr>
              <a:t>Luberon rouge AOC, </a:t>
            </a:r>
            <a:r>
              <a:rPr lang="fr-FR" sz="1100" dirty="0" err="1">
                <a:latin typeface="Ubuntu"/>
              </a:rPr>
              <a:t>Marrenon</a:t>
            </a:r>
            <a:r>
              <a:rPr lang="fr-FR" sz="1100" dirty="0">
                <a:latin typeface="Ubuntu"/>
              </a:rPr>
              <a:t> bio			7,80   	   9,36   </a:t>
            </a:r>
          </a:p>
          <a:p>
            <a:r>
              <a:rPr lang="fr-FR" sz="1100" dirty="0">
                <a:latin typeface="Ubuntu"/>
              </a:rPr>
              <a:t>Ventoux AOC, </a:t>
            </a:r>
            <a:r>
              <a:rPr lang="fr-FR" sz="1100" dirty="0" err="1">
                <a:latin typeface="Ubuntu"/>
              </a:rPr>
              <a:t>Marrenon</a:t>
            </a:r>
            <a:r>
              <a:rPr lang="fr-FR" sz="1100" dirty="0">
                <a:latin typeface="Ubuntu"/>
              </a:rPr>
              <a:t> Capella	 		9,80   	 11,76   </a:t>
            </a:r>
          </a:p>
          <a:p>
            <a:r>
              <a:rPr lang="fr-FR" sz="1100" dirty="0">
                <a:solidFill>
                  <a:srgbClr val="52302C"/>
                </a:solidFill>
                <a:latin typeface="Ubuntu"/>
              </a:rPr>
              <a:t>Valençay Griottes AOC, Domaine des Moreaux                 </a:t>
            </a:r>
            <a:r>
              <a:rPr lang="fr-FR" sz="1100" dirty="0">
                <a:latin typeface="Ubuntu"/>
              </a:rPr>
              <a:t>10,10   	12,12</a:t>
            </a:r>
          </a:p>
          <a:p>
            <a:r>
              <a:rPr lang="fr-FR" sz="1100" dirty="0">
                <a:solidFill>
                  <a:srgbClr val="52302C"/>
                </a:solidFill>
                <a:latin typeface="Ubuntu"/>
              </a:rPr>
              <a:t>Bordeaux AOC, cuvée Prestige Château de </a:t>
            </a:r>
            <a:r>
              <a:rPr lang="fr-FR" sz="1100" dirty="0" err="1">
                <a:solidFill>
                  <a:srgbClr val="52302C"/>
                </a:solidFill>
                <a:latin typeface="Ubuntu"/>
              </a:rPr>
              <a:t>Lisennes</a:t>
            </a:r>
            <a:r>
              <a:rPr lang="fr-FR" sz="1100" dirty="0">
                <a:solidFill>
                  <a:srgbClr val="52302C"/>
                </a:solidFill>
                <a:latin typeface="Ubuntu"/>
              </a:rPr>
              <a:t>        </a:t>
            </a:r>
            <a:r>
              <a:rPr lang="fr-FR" sz="1100" dirty="0">
                <a:latin typeface="Ubuntu"/>
              </a:rPr>
              <a:t>11,00	13,20</a:t>
            </a:r>
          </a:p>
          <a:p>
            <a:r>
              <a:rPr lang="fr-FR" sz="1100" dirty="0">
                <a:solidFill>
                  <a:srgbClr val="52302C"/>
                </a:solidFill>
                <a:latin typeface="Ubuntu"/>
              </a:rPr>
              <a:t>Haut-Médoc AOC, R de Ramage</a:t>
            </a:r>
            <a:r>
              <a:rPr lang="fr-FR" sz="1100" dirty="0">
                <a:latin typeface="Ubuntu"/>
              </a:rPr>
              <a:t>                                           16,90      20,28</a:t>
            </a:r>
          </a:p>
          <a:p>
            <a:r>
              <a:rPr lang="fr-FR" sz="1100" dirty="0">
                <a:latin typeface="Ubuntu"/>
              </a:rPr>
              <a:t>Le Château Héritage (Liban)	 		            19,05  	 22,86   </a:t>
            </a:r>
          </a:p>
          <a:p>
            <a:r>
              <a:rPr lang="fr-FR" sz="1100" dirty="0">
                <a:latin typeface="Ubuntu"/>
              </a:rPr>
              <a:t>		</a:t>
            </a:r>
          </a:p>
          <a:p>
            <a:r>
              <a:rPr lang="fr-FR" sz="1100" b="1" dirty="0">
                <a:latin typeface="Ubuntu"/>
              </a:rPr>
              <a:t>Vins rosés 75 cl		</a:t>
            </a:r>
          </a:p>
          <a:p>
            <a:r>
              <a:rPr lang="fr-FR" sz="1100" dirty="0">
                <a:latin typeface="Ubuntu"/>
              </a:rPr>
              <a:t>Luberon rosé AOC, </a:t>
            </a:r>
            <a:r>
              <a:rPr lang="fr-FR" sz="1100" dirty="0" err="1">
                <a:latin typeface="Ubuntu"/>
              </a:rPr>
              <a:t>Marrenon</a:t>
            </a:r>
            <a:r>
              <a:rPr lang="fr-FR" sz="1100" dirty="0">
                <a:latin typeface="Ubuntu"/>
              </a:rPr>
              <a:t> bio	 		7,80   	   9,36 </a:t>
            </a:r>
          </a:p>
          <a:p>
            <a:r>
              <a:rPr lang="fr-FR" sz="1100" dirty="0">
                <a:latin typeface="Ubuntu"/>
              </a:rPr>
              <a:t>Agneau rosé AOC, Baron Philippe de Rothschild	            12,40   	 14,88   </a:t>
            </a:r>
          </a:p>
          <a:p>
            <a:r>
              <a:rPr lang="fr-FR" sz="1100" dirty="0">
                <a:latin typeface="Ubuntu"/>
              </a:rPr>
              <a:t>		</a:t>
            </a:r>
          </a:p>
          <a:p>
            <a:r>
              <a:rPr lang="fr-FR" sz="1100" b="1" dirty="0">
                <a:latin typeface="Ubuntu"/>
              </a:rPr>
              <a:t>Vins blancs 75cl	</a:t>
            </a:r>
            <a:r>
              <a:rPr lang="fr-FR" sz="1100" dirty="0">
                <a:latin typeface="Ubuntu"/>
              </a:rPr>
              <a:t>	</a:t>
            </a:r>
          </a:p>
          <a:p>
            <a:r>
              <a:rPr lang="fr-FR" sz="1100" dirty="0">
                <a:latin typeface="Ubuntu"/>
              </a:rPr>
              <a:t>Luberon blanc AOC, </a:t>
            </a:r>
            <a:r>
              <a:rPr lang="fr-FR" sz="1100" dirty="0" err="1">
                <a:latin typeface="Ubuntu"/>
              </a:rPr>
              <a:t>Organic</a:t>
            </a:r>
            <a:r>
              <a:rPr lang="fr-FR" sz="1100" dirty="0">
                <a:latin typeface="Ubuntu"/>
              </a:rPr>
              <a:t> bio	 			7,80   	   9,36   </a:t>
            </a:r>
          </a:p>
          <a:p>
            <a:r>
              <a:rPr lang="fr-FR" sz="1100" dirty="0">
                <a:latin typeface="Ubuntu"/>
              </a:rPr>
              <a:t>Entre-deux-Mers AOC, Château de </a:t>
            </a:r>
            <a:r>
              <a:rPr lang="fr-FR" sz="1100" dirty="0" err="1">
                <a:latin typeface="Ubuntu"/>
              </a:rPr>
              <a:t>Sanse</a:t>
            </a:r>
            <a:r>
              <a:rPr lang="fr-FR" sz="1100" dirty="0">
                <a:latin typeface="Ubuntu"/>
              </a:rPr>
              <a:t>	              8,70   	 10,44   </a:t>
            </a:r>
          </a:p>
          <a:p>
            <a:r>
              <a:rPr lang="fr-FR" sz="1100" dirty="0">
                <a:latin typeface="Ubuntu"/>
              </a:rPr>
              <a:t>Chablis AOC, Domaine Chevallier	 	            13,20   	 15,84   </a:t>
            </a:r>
          </a:p>
          <a:p>
            <a:r>
              <a:rPr lang="fr-FR" sz="1100" dirty="0">
                <a:latin typeface="Ubuntu"/>
              </a:rPr>
              <a:t>	</a:t>
            </a:r>
          </a:p>
          <a:p>
            <a:r>
              <a:rPr lang="fr-FR" sz="1100" dirty="0">
                <a:latin typeface="Ubuntu"/>
              </a:rPr>
              <a:t>	</a:t>
            </a:r>
          </a:p>
          <a:p>
            <a:r>
              <a:rPr lang="fr-FR" sz="1100" b="1" dirty="0">
                <a:latin typeface="Ubuntu"/>
              </a:rPr>
              <a:t>CHAMPAGNE</a:t>
            </a:r>
          </a:p>
          <a:p>
            <a:endParaRPr lang="fr-FR" sz="1100" dirty="0">
              <a:latin typeface="Ubuntu"/>
            </a:endParaRPr>
          </a:p>
          <a:p>
            <a:r>
              <a:rPr lang="fr-FR" sz="1100" dirty="0" err="1">
                <a:latin typeface="Ubuntu"/>
              </a:rPr>
              <a:t>Riem</a:t>
            </a:r>
            <a:r>
              <a:rPr lang="fr-FR" sz="1100" dirty="0">
                <a:latin typeface="Ubuntu"/>
              </a:rPr>
              <a:t> Becker	 				            28,00   	 33,60   </a:t>
            </a:r>
          </a:p>
          <a:p>
            <a:r>
              <a:rPr lang="fr-FR" sz="1100" dirty="0">
                <a:latin typeface="Ubuntu"/>
              </a:rPr>
              <a:t>Jacquart cuvée brut « Mosaïque » 75 cl	 	            30,00   	 36,00   </a:t>
            </a:r>
          </a:p>
          <a:p>
            <a:r>
              <a:rPr lang="fr-FR" sz="1100" dirty="0">
                <a:latin typeface="Ubuntu"/>
              </a:rPr>
              <a:t>	</a:t>
            </a:r>
          </a:p>
          <a:p>
            <a:r>
              <a:rPr lang="fr-FR" sz="1100" dirty="0">
                <a:latin typeface="Ubuntu"/>
              </a:rPr>
              <a:t>	</a:t>
            </a:r>
          </a:p>
          <a:p>
            <a:r>
              <a:rPr lang="fr-FR" sz="1100" b="1" dirty="0">
                <a:latin typeface="Ubuntu"/>
              </a:rPr>
              <a:t>BOISSONS JAPONAISES</a:t>
            </a:r>
          </a:p>
          <a:p>
            <a:endParaRPr lang="fr-FR" sz="1100" dirty="0">
              <a:latin typeface="Ubuntu"/>
            </a:endParaRPr>
          </a:p>
          <a:p>
            <a:r>
              <a:rPr lang="fr-FR" sz="1100" dirty="0">
                <a:latin typeface="Ubuntu"/>
              </a:rPr>
              <a:t>Bière Asahi 33 cl	 				2,55   	   3,06   </a:t>
            </a:r>
          </a:p>
          <a:p>
            <a:r>
              <a:rPr lang="fr-FR" sz="1100" dirty="0">
                <a:latin typeface="Ubuntu"/>
              </a:rPr>
              <a:t>Umeshu, alcool de prune 50 cl	 		            24,40   	 28,28   </a:t>
            </a:r>
          </a:p>
          <a:p>
            <a:r>
              <a:rPr lang="fr-FR" sz="1100" dirty="0">
                <a:latin typeface="Ubuntu"/>
              </a:rPr>
              <a:t>Saké soleil 72 cl	 				            49,90   	 59,88  </a:t>
            </a:r>
          </a:p>
        </p:txBody>
      </p:sp>
      <p:sp>
        <p:nvSpPr>
          <p:cNvPr id="9" name="Rectangle 8"/>
          <p:cNvSpPr/>
          <p:nvPr/>
        </p:nvSpPr>
        <p:spPr>
          <a:xfrm>
            <a:off x="5197398" y="697482"/>
            <a:ext cx="4258836" cy="6017032"/>
          </a:xfrm>
          <a:prstGeom prst="rect">
            <a:avLst/>
          </a:prstGeom>
        </p:spPr>
        <p:txBody>
          <a:bodyPr wrap="square">
            <a:spAutoFit/>
          </a:bodyPr>
          <a:lstStyle/>
          <a:p>
            <a:r>
              <a:rPr lang="fr-FR" sz="1100" b="1" dirty="0">
                <a:latin typeface="Ubuntu"/>
              </a:rPr>
              <a:t>LES BOISSONS FRAICHES</a:t>
            </a:r>
          </a:p>
          <a:p>
            <a:r>
              <a:rPr lang="fr-FR" sz="1100" dirty="0">
                <a:latin typeface="Ubuntu"/>
              </a:rPr>
              <a:t>							€ HT 	€ TTC </a:t>
            </a:r>
          </a:p>
          <a:p>
            <a:pPr>
              <a:lnSpc>
                <a:spcPct val="150000"/>
              </a:lnSpc>
            </a:pPr>
            <a:r>
              <a:rPr lang="fr-FR" sz="1100" dirty="0">
                <a:latin typeface="Ubuntu"/>
              </a:rPr>
              <a:t>Vittel 50 cl	 					1,65   	 1,74   </a:t>
            </a:r>
          </a:p>
          <a:p>
            <a:pPr>
              <a:lnSpc>
                <a:spcPct val="150000"/>
              </a:lnSpc>
            </a:pPr>
            <a:r>
              <a:rPr lang="fr-FR" sz="1100" dirty="0">
                <a:latin typeface="Ubuntu"/>
              </a:rPr>
              <a:t>San Pellegrino 50 cl	 				1,75   	 1,85 </a:t>
            </a:r>
          </a:p>
          <a:p>
            <a:pPr>
              <a:lnSpc>
                <a:spcPct val="150000"/>
              </a:lnSpc>
            </a:pPr>
            <a:r>
              <a:rPr lang="fr-FR" sz="1100" dirty="0">
                <a:latin typeface="Ubuntu"/>
              </a:rPr>
              <a:t>Vittel plastique 1l	 				2,55 	 2,69   </a:t>
            </a:r>
          </a:p>
          <a:p>
            <a:pPr>
              <a:lnSpc>
                <a:spcPct val="150000"/>
              </a:lnSpc>
            </a:pPr>
            <a:r>
              <a:rPr lang="fr-FR" sz="1100" dirty="0">
                <a:latin typeface="Ubuntu"/>
              </a:rPr>
              <a:t>Vittel verre 1l	 					3,40   	 3,74   </a:t>
            </a:r>
          </a:p>
          <a:p>
            <a:pPr>
              <a:lnSpc>
                <a:spcPct val="150000"/>
              </a:lnSpc>
            </a:pPr>
            <a:r>
              <a:rPr lang="fr-FR" sz="1100" dirty="0">
                <a:latin typeface="Ubuntu"/>
              </a:rPr>
              <a:t>San Pellegrino plastique 1l	 			2,80  	 2,95 </a:t>
            </a:r>
          </a:p>
          <a:p>
            <a:pPr>
              <a:lnSpc>
                <a:spcPct val="150000"/>
              </a:lnSpc>
            </a:pPr>
            <a:r>
              <a:rPr lang="fr-FR" sz="1100" dirty="0">
                <a:latin typeface="Ubuntu"/>
              </a:rPr>
              <a:t>San Pellegrino verre 1l	 				3,40   	 3,74 </a:t>
            </a:r>
          </a:p>
          <a:p>
            <a:pPr>
              <a:lnSpc>
                <a:spcPct val="150000"/>
              </a:lnSpc>
            </a:pPr>
            <a:r>
              <a:rPr lang="fr-FR" sz="1100" dirty="0">
                <a:latin typeface="Ubuntu"/>
              </a:rPr>
              <a:t>Coca-Cola 33 cl	 					2,15   	 2,27   </a:t>
            </a:r>
          </a:p>
          <a:p>
            <a:pPr>
              <a:lnSpc>
                <a:spcPct val="150000"/>
              </a:lnSpc>
            </a:pPr>
            <a:r>
              <a:rPr lang="fr-FR" sz="1100" dirty="0">
                <a:latin typeface="Ubuntu"/>
              </a:rPr>
              <a:t>Coca-Cola 1,5l	 					5,60   	 5,91   </a:t>
            </a:r>
          </a:p>
          <a:p>
            <a:pPr>
              <a:lnSpc>
                <a:spcPct val="150000"/>
              </a:lnSpc>
            </a:pPr>
            <a:r>
              <a:rPr lang="fr-FR" sz="1100" dirty="0">
                <a:latin typeface="Ubuntu"/>
              </a:rPr>
              <a:t>Coca-Cola light 33 cl	 				2,15 	 2,27</a:t>
            </a:r>
          </a:p>
          <a:p>
            <a:pPr>
              <a:lnSpc>
                <a:spcPct val="150000"/>
              </a:lnSpc>
            </a:pPr>
            <a:r>
              <a:rPr lang="fr-FR" sz="1100" dirty="0">
                <a:latin typeface="Ubuntu"/>
              </a:rPr>
              <a:t>Coca-Cola light 1,5l	 				5,60   	 5,91   </a:t>
            </a:r>
          </a:p>
          <a:p>
            <a:pPr>
              <a:lnSpc>
                <a:spcPct val="150000"/>
              </a:lnSpc>
            </a:pPr>
            <a:r>
              <a:rPr lang="fr-FR" sz="1100" dirty="0">
                <a:latin typeface="Ubuntu"/>
              </a:rPr>
              <a:t>Jus d’orange Alain </a:t>
            </a:r>
            <a:r>
              <a:rPr lang="fr-FR" sz="1100" dirty="0" err="1">
                <a:latin typeface="Ubuntu"/>
              </a:rPr>
              <a:t>Milliat</a:t>
            </a:r>
            <a:r>
              <a:rPr lang="fr-FR" sz="1100" dirty="0">
                <a:latin typeface="Ubuntu"/>
              </a:rPr>
              <a:t> 1l	 			6,25  	 6,59   </a:t>
            </a:r>
          </a:p>
          <a:p>
            <a:pPr>
              <a:lnSpc>
                <a:spcPct val="150000"/>
              </a:lnSpc>
            </a:pPr>
            <a:r>
              <a:rPr lang="fr-FR" sz="1100" dirty="0">
                <a:latin typeface="Ubuntu"/>
              </a:rPr>
              <a:t>Jus de pamplemousse rose Alain </a:t>
            </a:r>
            <a:r>
              <a:rPr lang="fr-FR" sz="1100" dirty="0" err="1">
                <a:latin typeface="Ubuntu"/>
              </a:rPr>
              <a:t>Milliat</a:t>
            </a:r>
            <a:r>
              <a:rPr lang="fr-FR" sz="1100" dirty="0">
                <a:latin typeface="Ubuntu"/>
              </a:rPr>
              <a:t> 1l	 	9,30   	 9,81   </a:t>
            </a:r>
          </a:p>
          <a:p>
            <a:pPr>
              <a:lnSpc>
                <a:spcPct val="150000"/>
              </a:lnSpc>
            </a:pPr>
            <a:r>
              <a:rPr lang="fr-FR" sz="1100" dirty="0">
                <a:latin typeface="Ubuntu"/>
              </a:rPr>
              <a:t>Nectar de pêche de vigne Alain </a:t>
            </a:r>
            <a:r>
              <a:rPr lang="fr-FR" sz="1100" dirty="0" err="1">
                <a:latin typeface="Ubuntu"/>
              </a:rPr>
              <a:t>Milliat</a:t>
            </a:r>
            <a:r>
              <a:rPr lang="fr-FR" sz="1100" dirty="0">
                <a:latin typeface="Ubuntu"/>
              </a:rPr>
              <a:t> 1l	 		7,90   	 8,33</a:t>
            </a:r>
          </a:p>
          <a:p>
            <a:pPr>
              <a:lnSpc>
                <a:spcPct val="150000"/>
              </a:lnSpc>
            </a:pPr>
            <a:r>
              <a:rPr lang="fr-FR" sz="1100" dirty="0">
                <a:latin typeface="Ubuntu"/>
              </a:rPr>
              <a:t>Nectar d’abricot Marcel BIO 75cl			5,80	 6,12</a:t>
            </a:r>
          </a:p>
          <a:p>
            <a:pPr>
              <a:lnSpc>
                <a:spcPct val="150000"/>
              </a:lnSpc>
            </a:pPr>
            <a:r>
              <a:rPr lang="fr-FR" sz="1100" dirty="0">
                <a:latin typeface="Ubuntu"/>
              </a:rPr>
              <a:t>Nectar de poire Marcel BIO 75cl				5,30	 5,59</a:t>
            </a:r>
          </a:p>
          <a:p>
            <a:pPr>
              <a:lnSpc>
                <a:spcPct val="150000"/>
              </a:lnSpc>
            </a:pPr>
            <a:r>
              <a:rPr lang="fr-FR" sz="1100" dirty="0">
                <a:latin typeface="Ubuntu"/>
              </a:rPr>
              <a:t>Pur jus de pomme Marcel BIO 75cl			5,10	 5,38</a:t>
            </a:r>
          </a:p>
          <a:p>
            <a:pPr>
              <a:lnSpc>
                <a:spcPct val="150000"/>
              </a:lnSpc>
            </a:pPr>
            <a:endParaRPr lang="fr-FR" sz="1100" dirty="0">
              <a:latin typeface="Ubuntu"/>
            </a:endParaRPr>
          </a:p>
          <a:p>
            <a:pPr>
              <a:lnSpc>
                <a:spcPct val="150000"/>
              </a:lnSpc>
            </a:pPr>
            <a:endParaRPr lang="fr-FR" sz="1100" dirty="0">
              <a:latin typeface="Ubuntu"/>
            </a:endParaRPr>
          </a:p>
          <a:p>
            <a:pPr>
              <a:lnSpc>
                <a:spcPct val="150000"/>
              </a:lnSpc>
            </a:pPr>
            <a:r>
              <a:rPr lang="fr-FR" sz="1100" dirty="0">
                <a:latin typeface="Ubuntu"/>
              </a:rPr>
              <a:t>Rosé prestige 0,0% le petit Béret 75cl			9,90	 10,44</a:t>
            </a:r>
          </a:p>
          <a:p>
            <a:pPr>
              <a:lnSpc>
                <a:spcPct val="150000"/>
              </a:lnSpc>
            </a:pPr>
            <a:endParaRPr lang="fr-FR" sz="1100" dirty="0">
              <a:latin typeface="Ubuntu"/>
            </a:endParaRPr>
          </a:p>
          <a:p>
            <a:pPr>
              <a:lnSpc>
                <a:spcPct val="150000"/>
              </a:lnSpc>
            </a:pPr>
            <a:endParaRPr lang="fr-FR" sz="1100" dirty="0">
              <a:latin typeface="Ubuntu"/>
            </a:endParaRPr>
          </a:p>
          <a:p>
            <a:pPr>
              <a:lnSpc>
                <a:spcPct val="150000"/>
              </a:lnSpc>
            </a:pPr>
            <a:endParaRPr lang="fr-FR" sz="1100" dirty="0">
              <a:latin typeface="Ubuntu"/>
            </a:endParaRPr>
          </a:p>
        </p:txBody>
      </p:sp>
      <p:sp>
        <p:nvSpPr>
          <p:cNvPr id="12" name="Rectangle 11">
            <a:extLst>
              <a:ext uri="{FF2B5EF4-FFF2-40B4-BE49-F238E27FC236}">
                <a16:creationId xmlns:a16="http://schemas.microsoft.com/office/drawing/2014/main" id="{4C1D98AF-159C-4692-83D4-2EF6E8787D49}"/>
              </a:ext>
            </a:extLst>
          </p:cNvPr>
          <p:cNvSpPr/>
          <p:nvPr/>
        </p:nvSpPr>
        <p:spPr>
          <a:xfrm>
            <a:off x="5248235" y="5326136"/>
            <a:ext cx="2037096" cy="251257"/>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FFFFFF"/>
                </a:solidFill>
                <a:latin typeface="Ubuntu-Bold"/>
              </a:rPr>
              <a:t>NOUVEAU : SANS ALCOOL</a:t>
            </a:r>
            <a:endParaRPr lang="fr-FR" sz="1000" b="1" dirty="0">
              <a:latin typeface="Ubuntu"/>
            </a:endParaRPr>
          </a:p>
        </p:txBody>
      </p:sp>
    </p:spTree>
    <p:extLst>
      <p:ext uri="{BB962C8B-B14F-4D97-AF65-F5344CB8AC3E}">
        <p14:creationId xmlns:p14="http://schemas.microsoft.com/office/powerpoint/2010/main" val="2329931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Ubuntu"/>
                <a:ea typeface="+mn-ea"/>
                <a:cs typeface="+mn-cs"/>
              </a:rPr>
              <a:t>Conditions Générales de Vente</a:t>
            </a:r>
            <a:endParaRPr kumimoji="0" lang="fr-FR" sz="1600" b="0" i="0" u="none" strike="noStrike" kern="1200" cap="none" spc="0" normalizeH="0" baseline="0" noProof="0" dirty="0">
              <a:ln>
                <a:noFill/>
              </a:ln>
              <a:solidFill>
                <a:prstClr val="white"/>
              </a:solidFill>
              <a:effectLst/>
              <a:uLnTx/>
              <a:uFillTx/>
              <a:latin typeface="Ubuntu"/>
              <a:ea typeface="+mn-ea"/>
              <a:cs typeface="+mn-cs"/>
            </a:endParaRPr>
          </a:p>
        </p:txBody>
      </p:sp>
      <p:sp>
        <p:nvSpPr>
          <p:cNvPr id="8" name="Rectangle 7"/>
          <p:cNvSpPr/>
          <p:nvPr/>
        </p:nvSpPr>
        <p:spPr>
          <a:xfrm>
            <a:off x="0" y="266700"/>
            <a:ext cx="9906000" cy="369332"/>
          </a:xfrm>
          <a:prstGeom prst="rect">
            <a:avLst/>
          </a:prstGeom>
        </p:spPr>
        <p:txBody>
          <a:bodyPr wrap="square">
            <a:spAutoFit/>
          </a:bodyPr>
          <a:lstStyle/>
          <a:p>
            <a:r>
              <a:rPr lang="fr-FR" sz="900" b="1" dirty="0">
                <a:solidFill>
                  <a:srgbClr val="52302C"/>
                </a:solidFill>
                <a:latin typeface="Ubuntu"/>
              </a:rPr>
              <a:t>Les présentes conditions générales de vente s’appliquent aux relations entre, d’une part, le client agissant soit à titre individuel soit pour le compte d’une société et, d’autre part, </a:t>
            </a:r>
            <a:r>
              <a:rPr lang="fr-FR" sz="900" b="1" dirty="0" err="1">
                <a:solidFill>
                  <a:srgbClr val="52302C"/>
                </a:solidFill>
                <a:latin typeface="Ubuntu"/>
              </a:rPr>
              <a:t>Riem</a:t>
            </a:r>
            <a:r>
              <a:rPr lang="fr-FR" sz="900" b="1" dirty="0">
                <a:solidFill>
                  <a:srgbClr val="52302C"/>
                </a:solidFill>
                <a:latin typeface="Ubuntu"/>
              </a:rPr>
              <a:t> Becker. Tout achat ou commande implique de la part du client l’adhésion entière et sans réserve aux présentes conditions.</a:t>
            </a:r>
            <a:endParaRPr lang="fr-FR" sz="900" b="1" dirty="0"/>
          </a:p>
        </p:txBody>
      </p:sp>
      <p:sp>
        <p:nvSpPr>
          <p:cNvPr id="9" name="Rectangle 8"/>
          <p:cNvSpPr/>
          <p:nvPr/>
        </p:nvSpPr>
        <p:spPr>
          <a:xfrm>
            <a:off x="112442" y="636032"/>
            <a:ext cx="3267307" cy="6186309"/>
          </a:xfrm>
          <a:prstGeom prst="rect">
            <a:avLst/>
          </a:prstGeom>
        </p:spPr>
        <p:txBody>
          <a:bodyPr wrap="square">
            <a:spAutoFit/>
          </a:bodyPr>
          <a:lstStyle/>
          <a:p>
            <a:pPr algn="just"/>
            <a:r>
              <a:rPr lang="fr-FR" sz="900" b="1" dirty="0">
                <a:solidFill>
                  <a:srgbClr val="52302C"/>
                </a:solidFill>
                <a:latin typeface="Ubuntu"/>
              </a:rPr>
              <a:t>1 • Informations produits</a:t>
            </a:r>
          </a:p>
          <a:p>
            <a:pPr algn="just"/>
            <a:r>
              <a:rPr lang="fr-FR" sz="900" dirty="0">
                <a:latin typeface="Ubuntu"/>
              </a:rPr>
              <a:t>Nos recettes sont élaborées afin d’être consommées froides (ne pas réchauffer), sauf les plats </a:t>
            </a:r>
            <a:r>
              <a:rPr lang="fr-FR" sz="900" dirty="0" err="1">
                <a:latin typeface="Ubuntu"/>
              </a:rPr>
              <a:t>microondables</a:t>
            </a:r>
            <a:r>
              <a:rPr lang="fr-FR" sz="900" dirty="0">
                <a:latin typeface="Ubuntu"/>
              </a:rPr>
              <a:t> prévus à cet effet dans les plateaux-repas chauds. Les produits sont à consommer avant la date indiquée sur l’emballage, ils doivent être conservés selon les températures indiquées sur l’étiquette. Nous vous conseillons de sortir les coffrets repas à température ambiante au minimum 20 à 30 minutes avant de passer à table. Les photos présentées sur la brochure et le site internet ne sont pas contractuelles. Vous pouvez retrouver sur notre site internet la liste des allergènes présents dans notre collection. Les origines des viandes bovines sont les suivantes : Allemagne, Autriche, Belgique, Danemark, Espagne, Estonie, France, Irlande, Italie, Lettonie, Pays-Bas, Pologne, Argentine, Brésil, Uruguay</a:t>
            </a:r>
            <a:r>
              <a:rPr lang="fr-FR" sz="900" dirty="0">
                <a:solidFill>
                  <a:srgbClr val="52302C"/>
                </a:solidFill>
                <a:latin typeface="Ubuntu"/>
              </a:rPr>
              <a:t>.</a:t>
            </a:r>
          </a:p>
          <a:p>
            <a:pPr algn="just"/>
            <a:r>
              <a:rPr lang="fr-FR" sz="900" b="1" dirty="0">
                <a:latin typeface="Ubuntu"/>
              </a:rPr>
              <a:t>2 • Commandes</a:t>
            </a:r>
          </a:p>
          <a:p>
            <a:pPr algn="just"/>
            <a:r>
              <a:rPr lang="fr-FR" sz="900" dirty="0">
                <a:latin typeface="Ubuntu"/>
              </a:rPr>
              <a:t>Toute commande de plateaux-repas, de coffrets sandwichs,</a:t>
            </a:r>
          </a:p>
          <a:p>
            <a:pPr algn="just"/>
            <a:r>
              <a:rPr lang="fr-FR" sz="900" dirty="0">
                <a:latin typeface="Ubuntu"/>
              </a:rPr>
              <a:t>petits déjeuners et pauses doit être passée au</a:t>
            </a:r>
          </a:p>
          <a:p>
            <a:pPr algn="just"/>
            <a:r>
              <a:rPr lang="fr-FR" sz="900" dirty="0">
                <a:latin typeface="Ubuntu"/>
              </a:rPr>
              <a:t>plus tard la veille avant 17h30 (jours ouvrés, du lundi</a:t>
            </a:r>
          </a:p>
          <a:p>
            <a:pPr algn="just"/>
            <a:r>
              <a:rPr lang="fr-FR" sz="900" dirty="0">
                <a:latin typeface="Ubuntu"/>
              </a:rPr>
              <a:t>au vendredi). Toute commande de bentos, buffets ou</a:t>
            </a:r>
          </a:p>
          <a:p>
            <a:pPr algn="just"/>
            <a:r>
              <a:rPr lang="fr-FR" sz="900" dirty="0">
                <a:latin typeface="Ubuntu"/>
              </a:rPr>
              <a:t>cocktails doit être passée au plus tard la veille de la</a:t>
            </a:r>
          </a:p>
          <a:p>
            <a:pPr algn="just"/>
            <a:r>
              <a:rPr lang="fr-FR" sz="900" dirty="0">
                <a:latin typeface="Ubuntu"/>
              </a:rPr>
              <a:t>livraison avant 12h (jours ouvrés, du lundi au vendredi).</a:t>
            </a:r>
          </a:p>
          <a:p>
            <a:pPr algn="just"/>
            <a:r>
              <a:rPr lang="fr-FR" sz="900" dirty="0">
                <a:latin typeface="Ubuntu"/>
              </a:rPr>
              <a:t>Toute commande pour le week-end doit être passée</a:t>
            </a:r>
          </a:p>
          <a:p>
            <a:pPr algn="just"/>
            <a:r>
              <a:rPr lang="fr-FR" sz="900" dirty="0">
                <a:latin typeface="Ubuntu"/>
              </a:rPr>
              <a:t>le vendredi avant 12 h. Toute commande pour les</a:t>
            </a:r>
          </a:p>
          <a:p>
            <a:pPr algn="just"/>
            <a:r>
              <a:rPr lang="fr-FR" sz="900" dirty="0">
                <a:latin typeface="Ubuntu"/>
              </a:rPr>
              <a:t>jours fériés : nous consulter. Les commandes devront</a:t>
            </a:r>
          </a:p>
          <a:p>
            <a:pPr algn="just"/>
            <a:r>
              <a:rPr lang="fr-FR" sz="900" dirty="0">
                <a:latin typeface="Ubuntu"/>
              </a:rPr>
              <a:t>être confirmées par mail (plateauxrepas@laffiche.fr)</a:t>
            </a:r>
          </a:p>
          <a:p>
            <a:pPr algn="just"/>
            <a:r>
              <a:rPr lang="fr-FR" sz="900" dirty="0">
                <a:latin typeface="Ubuntu"/>
              </a:rPr>
              <a:t>à RIEM BECKER la veille de la livraison (jours ouvrés)</a:t>
            </a:r>
          </a:p>
          <a:p>
            <a:pPr algn="just"/>
            <a:r>
              <a:rPr lang="fr-FR" sz="900" dirty="0">
                <a:latin typeface="Ubuntu"/>
              </a:rPr>
              <a:t>jusqu’à 12h ou 17h30 en fonction des produits commandés.</a:t>
            </a:r>
          </a:p>
          <a:p>
            <a:pPr algn="just"/>
            <a:r>
              <a:rPr lang="fr-FR" sz="900" dirty="0">
                <a:latin typeface="Ubuntu"/>
              </a:rPr>
              <a:t>En semaine, pas de minimum de commande</a:t>
            </a:r>
          </a:p>
          <a:p>
            <a:pPr algn="just"/>
            <a:r>
              <a:rPr lang="fr-FR" sz="900" dirty="0">
                <a:latin typeface="Ubuntu"/>
              </a:rPr>
              <a:t>pour les plateaux-repas et les coffrets sandwichs</a:t>
            </a:r>
          </a:p>
          <a:p>
            <a:pPr algn="just"/>
            <a:r>
              <a:rPr lang="fr-FR" sz="900" dirty="0">
                <a:latin typeface="Ubuntu"/>
              </a:rPr>
              <a:t>concernant les livraisons sur Paris et certaines villes</a:t>
            </a:r>
          </a:p>
          <a:p>
            <a:pPr algn="just"/>
            <a:r>
              <a:rPr lang="fr-FR" sz="900" dirty="0">
                <a:latin typeface="Ubuntu"/>
              </a:rPr>
              <a:t>des Hauts-de-Seine. Autres départements, nous</a:t>
            </a:r>
          </a:p>
          <a:p>
            <a:pPr algn="just"/>
            <a:r>
              <a:rPr lang="fr-FR" sz="900" dirty="0">
                <a:latin typeface="Ubuntu"/>
              </a:rPr>
              <a:t>consulter. Les week-ends et jours fériés, 8 unités</a:t>
            </a:r>
          </a:p>
          <a:p>
            <a:pPr algn="just"/>
            <a:r>
              <a:rPr lang="fr-FR" sz="900" dirty="0">
                <a:latin typeface="Ubuntu"/>
              </a:rPr>
              <a:t>minimum pour les livraisons. Il est de la responsabilité</a:t>
            </a:r>
          </a:p>
          <a:p>
            <a:pPr algn="just"/>
            <a:r>
              <a:rPr lang="fr-FR" sz="900" dirty="0">
                <a:latin typeface="Ubuntu"/>
              </a:rPr>
              <a:t>du client de vérifier l’exactitude des informations</a:t>
            </a:r>
          </a:p>
          <a:p>
            <a:pPr algn="just"/>
            <a:r>
              <a:rPr lang="fr-FR" sz="900" dirty="0">
                <a:latin typeface="Ubuntu"/>
              </a:rPr>
              <a:t>reportées sur la pro-forma concernant sa commande.</a:t>
            </a:r>
          </a:p>
          <a:p>
            <a:pPr algn="just"/>
            <a:r>
              <a:rPr lang="fr-FR" sz="900" dirty="0">
                <a:latin typeface="Ubuntu"/>
              </a:rPr>
              <a:t>RIEM BECKER ne pourra être tenue responsable d’une</a:t>
            </a:r>
          </a:p>
          <a:p>
            <a:pPr algn="just"/>
            <a:r>
              <a:rPr lang="fr-FR" sz="900" dirty="0">
                <a:latin typeface="Ubuntu"/>
              </a:rPr>
              <a:t>erreur validée par le client. En cas de litige, la pro-forma</a:t>
            </a:r>
          </a:p>
          <a:p>
            <a:pPr algn="just"/>
            <a:r>
              <a:rPr lang="fr-FR" sz="900" dirty="0">
                <a:latin typeface="Ubuntu"/>
              </a:rPr>
              <a:t>validée, signée et cachetée ou tout écrit provenant</a:t>
            </a:r>
          </a:p>
          <a:p>
            <a:pPr algn="just"/>
            <a:r>
              <a:rPr lang="fr-FR" sz="900" dirty="0">
                <a:latin typeface="Ubuntu"/>
              </a:rPr>
              <a:t>du client fait état de référent. RIEM BECKER se</a:t>
            </a:r>
          </a:p>
          <a:p>
            <a:pPr algn="just"/>
            <a:r>
              <a:rPr lang="fr-FR" sz="900" dirty="0">
                <a:latin typeface="Ubuntu"/>
              </a:rPr>
              <a:t>réserve le droit de modifier, pendant les périodes de</a:t>
            </a:r>
          </a:p>
          <a:p>
            <a:pPr algn="just"/>
            <a:r>
              <a:rPr lang="fr-FR" sz="900" dirty="0">
                <a:latin typeface="Ubuntu"/>
              </a:rPr>
              <a:t>fin d’année, de vacances scolaires ou autres dates</a:t>
            </a:r>
          </a:p>
          <a:p>
            <a:pPr algn="just"/>
            <a:r>
              <a:rPr lang="fr-FR" sz="900" dirty="0">
                <a:latin typeface="Ubuntu"/>
              </a:rPr>
              <a:t>spécifiques, les horaires de commandes et le nombre</a:t>
            </a:r>
          </a:p>
          <a:p>
            <a:pPr algn="just"/>
            <a:r>
              <a:rPr lang="fr-FR" sz="900" dirty="0">
                <a:latin typeface="Ubuntu"/>
              </a:rPr>
              <a:t>de prestations proposées</a:t>
            </a:r>
          </a:p>
        </p:txBody>
      </p:sp>
      <p:sp>
        <p:nvSpPr>
          <p:cNvPr id="11" name="Rectangle 10"/>
          <p:cNvSpPr/>
          <p:nvPr/>
        </p:nvSpPr>
        <p:spPr>
          <a:xfrm>
            <a:off x="3379750" y="636032"/>
            <a:ext cx="3143713" cy="6186309"/>
          </a:xfrm>
          <a:prstGeom prst="rect">
            <a:avLst/>
          </a:prstGeom>
        </p:spPr>
        <p:txBody>
          <a:bodyPr wrap="square">
            <a:spAutoFit/>
          </a:bodyPr>
          <a:lstStyle/>
          <a:p>
            <a:pPr lvl="0" algn="just"/>
            <a:r>
              <a:rPr lang="fr-FR" sz="900" dirty="0">
                <a:latin typeface="Ubuntu"/>
              </a:rPr>
              <a:t>RIEM BECKER se réserve le droit de demander un règlement à passation de commande pour toute prestation hors contrat, d’un montant égal à la totalité de la commande TTC.</a:t>
            </a:r>
          </a:p>
          <a:p>
            <a:pPr lvl="0" algn="just"/>
            <a:r>
              <a:rPr lang="fr-FR" sz="900" dirty="0">
                <a:latin typeface="Ubuntu"/>
              </a:rPr>
              <a:t>Notre production étant liée à l’approvisionnement de</a:t>
            </a:r>
          </a:p>
          <a:p>
            <a:pPr lvl="0" algn="just"/>
            <a:r>
              <a:rPr lang="fr-FR" sz="900" dirty="0">
                <a:latin typeface="Ubuntu"/>
              </a:rPr>
              <a:t>nos fournisseurs de matières premières, </a:t>
            </a:r>
            <a:r>
              <a:rPr lang="fr-FR" sz="900" dirty="0" err="1">
                <a:latin typeface="Ubuntu"/>
              </a:rPr>
              <a:t>Riem</a:t>
            </a:r>
            <a:r>
              <a:rPr lang="fr-FR" sz="900" dirty="0">
                <a:latin typeface="Ubuntu"/>
              </a:rPr>
              <a:t> Becker</a:t>
            </a:r>
          </a:p>
          <a:p>
            <a:pPr lvl="0" algn="just"/>
            <a:r>
              <a:rPr lang="fr-FR" sz="900" dirty="0">
                <a:latin typeface="Ubuntu"/>
              </a:rPr>
              <a:t>se réserve le droit de changer, modifier ou refuser une</a:t>
            </a:r>
          </a:p>
          <a:p>
            <a:pPr lvl="0" algn="just"/>
            <a:r>
              <a:rPr lang="fr-FR" sz="900" dirty="0">
                <a:latin typeface="Ubuntu"/>
              </a:rPr>
              <a:t>commande.</a:t>
            </a:r>
            <a:endParaRPr lang="fr-FR" sz="900" b="1" dirty="0">
              <a:latin typeface="Ubuntu"/>
            </a:endParaRPr>
          </a:p>
          <a:p>
            <a:pPr algn="just"/>
            <a:r>
              <a:rPr lang="fr-FR" sz="900" b="1" dirty="0">
                <a:latin typeface="Ubuntu"/>
              </a:rPr>
              <a:t>3 • Modifications, annulations</a:t>
            </a:r>
          </a:p>
          <a:p>
            <a:pPr algn="just"/>
            <a:r>
              <a:rPr lang="fr-FR" sz="900" dirty="0">
                <a:latin typeface="Ubuntu"/>
              </a:rPr>
              <a:t>Aucune annulation ou modification ne peut être effectuée le week-end. Toute commande de petits déjeuners, plateaux-repas et coffrets sandwichs peut être modifiée ou annulée au plus tard la veille avant 17h30 (jours ouvrés) du jour de la livraison. Toute commande de buffets, cocktails et bentos peut être modifiée ou annulée au plus tard la veille de la livraison avant 12h (jours ouvrés) du jour de la livraison. Passé ces délais, les commandes annulées seront facturées par RI EM BECKER. Aucune commande de dernière minute ne peut être annulée. Dans le cas où un produit ou un menu ne pourrait être servi par RIEM BECKER, un produit de remplacement serait automatiquement proposé au client, par écrit, d’une valeur au moins égale à celle du produit remplacé. Le client ne pourrait prétendre, dans ce cas de figure, à aucun</a:t>
            </a:r>
          </a:p>
          <a:p>
            <a:pPr algn="just"/>
            <a:r>
              <a:rPr lang="fr-FR" sz="900" dirty="0">
                <a:latin typeface="Ubuntu"/>
              </a:rPr>
              <a:t>préjudice ou réduction.</a:t>
            </a:r>
          </a:p>
          <a:p>
            <a:pPr algn="just"/>
            <a:r>
              <a:rPr lang="fr-FR" sz="900" b="1" dirty="0">
                <a:latin typeface="Ubuntu"/>
              </a:rPr>
              <a:t>4 • Livraisons</a:t>
            </a:r>
          </a:p>
          <a:p>
            <a:pPr algn="just"/>
            <a:r>
              <a:rPr lang="fr-FR" sz="900" dirty="0">
                <a:latin typeface="Ubuntu"/>
              </a:rPr>
              <a:t>Nos livraisons sont effectuées en véhicule frigorifique à température réglementaire entre 0 °C et 2 °C. L’exactitude et la précision des coordonnées de livraison ainsi que la disponibilité du réceptionnaire sont essentielles. Tout retard ou erreur ne pourra être imputé à RIEM BECKER, en cas d’informations erronées ou incomplètes. En cas de redirection de la commande vers une autre adresse de livraison, des frais de livraison supplémentaires s’appliqueront. En cas d’absence du réceptionnaire de la commande, RIEM BECKER se réserve le droit d’effectuer la </a:t>
            </a:r>
            <a:r>
              <a:rPr lang="fr-FR" sz="900" dirty="0" err="1">
                <a:latin typeface="Ubuntu"/>
              </a:rPr>
              <a:t>re</a:t>
            </a:r>
            <a:r>
              <a:rPr lang="fr-FR" sz="900" dirty="0">
                <a:latin typeface="Ubuntu"/>
              </a:rPr>
              <a:t>-livraison à la fin de la tournée du chauffeur. La commande sera contrôlée de manière contradictoire avec le chauffeur à la livraison. Par mesure d’hygiène, aucune marchandise livrée ne pourra être reprise ou échangée. Les délais prévus dans la livraison d’une commande ne sont donnés qu’à titre indicatif, et les retards éventuels ou avances dans l’horaire prévu inférieurs à 1 heure ne donnent pas droit au client d’annuler la commande, de refuser la marchandise ou de réclamer des dommages et intérêts.</a:t>
            </a:r>
          </a:p>
          <a:p>
            <a:pPr algn="just"/>
            <a:endParaRPr lang="fr-FR" sz="900" dirty="0">
              <a:latin typeface="Ubuntu"/>
            </a:endParaRPr>
          </a:p>
        </p:txBody>
      </p:sp>
      <p:sp>
        <p:nvSpPr>
          <p:cNvPr id="12" name="Rectangle 11"/>
          <p:cNvSpPr/>
          <p:nvPr/>
        </p:nvSpPr>
        <p:spPr>
          <a:xfrm>
            <a:off x="6659601" y="2052238"/>
            <a:ext cx="3099109" cy="3277820"/>
          </a:xfrm>
          <a:prstGeom prst="rect">
            <a:avLst/>
          </a:prstGeom>
        </p:spPr>
        <p:txBody>
          <a:bodyPr wrap="square">
            <a:spAutoFit/>
          </a:bodyPr>
          <a:lstStyle/>
          <a:p>
            <a:pPr algn="just"/>
            <a:r>
              <a:rPr lang="fr-FR" sz="900" b="1" dirty="0">
                <a:latin typeface="Ubuntu"/>
              </a:rPr>
              <a:t>6 • Modalités de paiement</a:t>
            </a:r>
          </a:p>
          <a:p>
            <a:pPr algn="just"/>
            <a:r>
              <a:rPr lang="fr-FR" sz="900" dirty="0">
                <a:latin typeface="Ubuntu"/>
              </a:rPr>
              <a:t>Le paiement s’effectue soit par carte bleue pour une commande passée via internet, soit, après accord du service commercial, à réception de la facture et au maximum dans un délai de 30 jours date de facture. Les instructions particulières de facturation devront être communiquées au moment de la commande. Tout règlement par chèque doit être libellé à l’ordre de RIEM BECKER. Aucun escompte ne sera pratiqué pour un délai de paiement inférieur au délai légal en vigueur. Le non-paiement des sommes dues dans le délai fixé par la loi entraînera l’application de pénalités de retard, exigibles dès le lendemain de la date d’échéance figurant sur la facture. Le taux de pénalités de retard sera égal au taux d’intérêt légal appliqué par la Banque Centrale Européenne majoré de 7 points. Le client sera tenu d’en régler le montant sans mise en demeure préalable, tout intérêt pour un mois commencé étant dû.</a:t>
            </a:r>
          </a:p>
          <a:p>
            <a:pPr algn="just"/>
            <a:r>
              <a:rPr lang="fr-FR" sz="900" b="1" dirty="0">
                <a:latin typeface="Ubuntu"/>
              </a:rPr>
              <a:t>7 • FORCE MAJEURE</a:t>
            </a:r>
          </a:p>
          <a:p>
            <a:pPr algn="just"/>
            <a:r>
              <a:rPr lang="fr-FR" sz="900" dirty="0">
                <a:latin typeface="Ubuntu"/>
              </a:rPr>
              <a:t>Pour tout retard dû à un cas de force majeure ou pour toute autre cause, quelle qu’elle soit, indépendante de la volonté de RI EM BECKER, notamment, en cas d’éléments extérieurs (grèves, intempéries, manifestations…), le montant de la commande ne pourra être supporté par RI EM BECKER</a:t>
            </a:r>
            <a:r>
              <a:rPr lang="fr-FR" sz="900" dirty="0">
                <a:solidFill>
                  <a:srgbClr val="52302C"/>
                </a:solidFill>
                <a:latin typeface="Ubuntu"/>
              </a:rPr>
              <a:t>.</a:t>
            </a:r>
            <a:endParaRPr lang="fr-FR" sz="900" dirty="0">
              <a:latin typeface="Ubuntu"/>
            </a:endParaRPr>
          </a:p>
        </p:txBody>
      </p:sp>
      <p:sp>
        <p:nvSpPr>
          <p:cNvPr id="3" name="Rectangle 2">
            <a:extLst>
              <a:ext uri="{FF2B5EF4-FFF2-40B4-BE49-F238E27FC236}">
                <a16:creationId xmlns:a16="http://schemas.microsoft.com/office/drawing/2014/main" id="{4254ED55-3FF2-4853-9AAD-18D265EF0A77}"/>
              </a:ext>
            </a:extLst>
          </p:cNvPr>
          <p:cNvSpPr/>
          <p:nvPr/>
        </p:nvSpPr>
        <p:spPr>
          <a:xfrm>
            <a:off x="6647049" y="699618"/>
            <a:ext cx="3232930" cy="1338828"/>
          </a:xfrm>
          <a:prstGeom prst="rect">
            <a:avLst/>
          </a:prstGeom>
        </p:spPr>
        <p:txBody>
          <a:bodyPr wrap="square">
            <a:spAutoFit/>
          </a:bodyPr>
          <a:lstStyle/>
          <a:p>
            <a:pPr algn="just"/>
            <a:r>
              <a:rPr lang="fr-FR" sz="900" b="1" dirty="0">
                <a:solidFill>
                  <a:srgbClr val="52302C"/>
                </a:solidFill>
                <a:latin typeface="Ubuntu"/>
              </a:rPr>
              <a:t>5 • Ta rifs en vigueur</a:t>
            </a:r>
          </a:p>
          <a:p>
            <a:pPr algn="just"/>
            <a:r>
              <a:rPr lang="fr-FR" sz="900" dirty="0">
                <a:latin typeface="Ubuntu"/>
              </a:rPr>
              <a:t>Nos tarifs sont valables jusqu’au prochain changement de carte. Ils sont susceptibles d’être modifiés sans préavis en fonction d’événements indépendants de notre volonté. Les tarifs seront automatiquement réajustés en cas de variation des taux ou taxes imposés par la loi. Les tarifs de notre catalogue ne tiennent pas compte des frais liés à la logistique et aux contraintes techniques de certains sites de type Parc des Expositions et Palais des Congrès, salons et congrès</a:t>
            </a:r>
          </a:p>
        </p:txBody>
      </p:sp>
    </p:spTree>
    <p:extLst>
      <p:ext uri="{BB962C8B-B14F-4D97-AF65-F5344CB8AC3E}">
        <p14:creationId xmlns:p14="http://schemas.microsoft.com/office/powerpoint/2010/main" val="376703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menus sélection - </a:t>
            </a:r>
            <a:r>
              <a:rPr lang="fr-FR" sz="1600" dirty="0">
                <a:latin typeface="Ubuntu"/>
              </a:rPr>
              <a:t>Disponibles à partir du 4 juin</a:t>
            </a:r>
            <a:endParaRPr lang="fr-FR" sz="1400" dirty="0">
              <a:latin typeface="Ubuntu"/>
            </a:endParaRPr>
          </a:p>
        </p:txBody>
      </p:sp>
      <p:sp>
        <p:nvSpPr>
          <p:cNvPr id="19" name="Rectangle 18"/>
          <p:cNvSpPr/>
          <p:nvPr/>
        </p:nvSpPr>
        <p:spPr>
          <a:xfrm>
            <a:off x="1261294" y="2584847"/>
            <a:ext cx="2790006" cy="2369880"/>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Filet de saumon</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Salade de « </a:t>
            </a:r>
            <a:r>
              <a:rPr lang="fr-FR" sz="1100" b="1" dirty="0" err="1">
                <a:latin typeface="Ubuntu-Medium"/>
              </a:rPr>
              <a:t>ditali</a:t>
            </a:r>
            <a:r>
              <a:rPr lang="fr-FR" sz="1100" b="1" dirty="0">
                <a:latin typeface="Ubuntu-Medium"/>
              </a:rPr>
              <a:t> </a:t>
            </a:r>
            <a:r>
              <a:rPr lang="fr-FR" sz="1100" b="1" dirty="0" err="1">
                <a:latin typeface="Ubuntu-Medium"/>
              </a:rPr>
              <a:t>rigali</a:t>
            </a:r>
            <a:r>
              <a:rPr lang="fr-FR" sz="1100" b="1" dirty="0">
                <a:latin typeface="Ubuntu-Medium"/>
              </a:rPr>
              <a:t> », </a:t>
            </a:r>
            <a:r>
              <a:rPr lang="fr-FR" sz="1100" dirty="0">
                <a:latin typeface="Ubuntu-Light"/>
              </a:rPr>
              <a:t>vinaigrette </a:t>
            </a:r>
            <a:r>
              <a:rPr lang="fr-FR" sz="1100" dirty="0" err="1">
                <a:latin typeface="Ubuntu-Light"/>
              </a:rPr>
              <a:t>mizuna</a:t>
            </a:r>
            <a:r>
              <a:rPr lang="fr-FR" sz="1100" dirty="0">
                <a:latin typeface="Ubuntu-Light"/>
              </a:rPr>
              <a:t>, légumes croquants</a:t>
            </a:r>
          </a:p>
          <a:p>
            <a:pPr algn="just"/>
            <a:endParaRPr lang="fr-FR" sz="1100" dirty="0">
              <a:latin typeface="Ubuntu-Light"/>
            </a:endParaRPr>
          </a:p>
          <a:p>
            <a:pPr algn="just"/>
            <a:r>
              <a:rPr lang="fr-FR" sz="1100" b="1" dirty="0">
                <a:latin typeface="Ubuntu-Medium"/>
              </a:rPr>
              <a:t>Pavé de saumon, </a:t>
            </a:r>
            <a:r>
              <a:rPr lang="fr-FR" sz="1100" dirty="0" err="1">
                <a:latin typeface="Ubuntu-Light"/>
              </a:rPr>
              <a:t>caponata</a:t>
            </a:r>
            <a:r>
              <a:rPr lang="fr-FR" sz="1100" dirty="0">
                <a:latin typeface="Ubuntu-Light"/>
              </a:rPr>
              <a:t> de courgette aux cranberries</a:t>
            </a:r>
          </a:p>
          <a:p>
            <a:pPr algn="just"/>
            <a:endParaRPr lang="fr-FR" sz="1100" dirty="0">
              <a:latin typeface="Ubuntu-Light"/>
            </a:endParaRPr>
          </a:p>
          <a:p>
            <a:pPr algn="just"/>
            <a:r>
              <a:rPr lang="fr-FR" sz="1100" b="1" dirty="0">
                <a:latin typeface="Ubuntu-Medium"/>
              </a:rPr>
              <a:t>Sélection de fromages affinés, </a:t>
            </a:r>
          </a:p>
          <a:p>
            <a:pPr algn="just"/>
            <a:r>
              <a:rPr lang="fr-FR" sz="1100" dirty="0">
                <a:latin typeface="Ubuntu-Light"/>
              </a:rPr>
              <a:t>pain, pâte de fruit</a:t>
            </a:r>
          </a:p>
          <a:p>
            <a:pPr algn="just"/>
            <a:endParaRPr lang="fr-FR" sz="1100" dirty="0">
              <a:latin typeface="Ubuntu-Light"/>
            </a:endParaRPr>
          </a:p>
          <a:p>
            <a:pPr algn="just"/>
            <a:r>
              <a:rPr lang="fr-FR" sz="1100" b="1" dirty="0">
                <a:latin typeface="Ubuntu-Medium"/>
              </a:rPr>
              <a:t>La Persane au citron noir</a:t>
            </a:r>
            <a:endParaRPr lang="fr-FR" sz="1100" b="1" dirty="0">
              <a:latin typeface="Ubuntu"/>
            </a:endParaRPr>
          </a:p>
        </p:txBody>
      </p:sp>
      <p:sp>
        <p:nvSpPr>
          <p:cNvPr id="21" name="Rectangle 20"/>
          <p:cNvSpPr/>
          <p:nvPr/>
        </p:nvSpPr>
        <p:spPr>
          <a:xfrm>
            <a:off x="5898995" y="2584847"/>
            <a:ext cx="3300761" cy="2539157"/>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Pintade rôtie</a:t>
            </a:r>
          </a:p>
          <a:p>
            <a:pPr algn="just"/>
            <a:endParaRPr lang="fr-FR" sz="1100" dirty="0">
              <a:solidFill>
                <a:srgbClr val="000000"/>
              </a:solidFill>
              <a:latin typeface="Ubuntu"/>
            </a:endParaRPr>
          </a:p>
          <a:p>
            <a:pPr algn="just"/>
            <a:r>
              <a:rPr lang="fr-FR" sz="1100" b="1" dirty="0">
                <a:latin typeface="Ubuntu-Medium"/>
              </a:rPr>
              <a:t>Pâté en croûte, </a:t>
            </a:r>
            <a:r>
              <a:rPr lang="fr-FR" sz="1100" dirty="0">
                <a:latin typeface="Ubuntu-Light"/>
              </a:rPr>
              <a:t>champignon « trompette de la mort », moutarde au moût de raisin, brochette de légumes</a:t>
            </a:r>
          </a:p>
          <a:p>
            <a:pPr algn="just"/>
            <a:endParaRPr lang="fr-FR" sz="1100" dirty="0">
              <a:latin typeface="Ubuntu-Light"/>
            </a:endParaRPr>
          </a:p>
          <a:p>
            <a:pPr algn="just"/>
            <a:r>
              <a:rPr lang="fr-FR" sz="1100" b="1" dirty="0">
                <a:latin typeface="Ubuntu-Medium"/>
              </a:rPr>
              <a:t>Filet de pintade, </a:t>
            </a:r>
            <a:r>
              <a:rPr lang="fr-FR" sz="1100" dirty="0">
                <a:latin typeface="Ubuntu-Light"/>
              </a:rPr>
              <a:t>brochette de légumes grillés,</a:t>
            </a:r>
          </a:p>
          <a:p>
            <a:pPr algn="just"/>
            <a:r>
              <a:rPr lang="fr-FR" sz="1100" dirty="0">
                <a:latin typeface="Ubuntu-Light"/>
              </a:rPr>
              <a:t>vierge de tomate, tartelette aux oignons confits</a:t>
            </a:r>
          </a:p>
          <a:p>
            <a:pPr algn="just"/>
            <a:endParaRPr lang="fr-FR" sz="1100" dirty="0">
              <a:latin typeface="Ubuntu-Medium"/>
            </a:endParaRPr>
          </a:p>
          <a:p>
            <a:pPr algn="just"/>
            <a:r>
              <a:rPr lang="fr-FR" sz="1100" b="1" dirty="0">
                <a:latin typeface="Ubuntu-Medium"/>
              </a:rPr>
              <a:t>Sélection de fromages affinés, </a:t>
            </a:r>
          </a:p>
          <a:p>
            <a:pPr algn="just"/>
            <a:r>
              <a:rPr lang="fr-FR" sz="1100" dirty="0">
                <a:latin typeface="Ubuntu-Light"/>
              </a:rPr>
              <a:t>pain, pâte de fruit</a:t>
            </a:r>
          </a:p>
          <a:p>
            <a:pPr algn="just"/>
            <a:endParaRPr lang="fr-FR" sz="1100" dirty="0">
              <a:latin typeface="Ubuntu-Medium"/>
            </a:endParaRPr>
          </a:p>
          <a:p>
            <a:pPr algn="just"/>
            <a:endParaRPr lang="fr-FR" sz="1100" dirty="0">
              <a:latin typeface="Ubuntu-Medium"/>
            </a:endParaRPr>
          </a:p>
          <a:p>
            <a:pPr algn="just"/>
            <a:r>
              <a:rPr lang="fr-FR" sz="1100" b="1" dirty="0">
                <a:latin typeface="Ubuntu-Medium"/>
              </a:rPr>
              <a:t>Le </a:t>
            </a:r>
            <a:r>
              <a:rPr lang="fr-FR" sz="1100" b="1" dirty="0" err="1">
                <a:latin typeface="Ubuntu-Medium"/>
              </a:rPr>
              <a:t>coeur</a:t>
            </a:r>
            <a:r>
              <a:rPr lang="fr-FR" sz="1100" b="1" dirty="0">
                <a:latin typeface="Ubuntu-Medium"/>
              </a:rPr>
              <a:t>-baba : </a:t>
            </a:r>
            <a:r>
              <a:rPr lang="fr-FR" sz="1100" dirty="0">
                <a:latin typeface="Ubuntu-Light"/>
              </a:rPr>
              <a:t>tarte à la cerise griotte, mousseline</a:t>
            </a:r>
          </a:p>
          <a:p>
            <a:pPr algn="just"/>
            <a:r>
              <a:rPr lang="fr-FR" sz="1100" dirty="0">
                <a:latin typeface="Ubuntu-Light"/>
              </a:rPr>
              <a:t> à la pistache</a:t>
            </a:r>
            <a:endParaRPr lang="fr-FR" sz="1100" dirty="0">
              <a:latin typeface="Ubuntu"/>
            </a:endParaRPr>
          </a:p>
        </p:txBody>
      </p:sp>
      <p:sp>
        <p:nvSpPr>
          <p:cNvPr id="23" name="Rectangle 22"/>
          <p:cNvSpPr/>
          <p:nvPr/>
        </p:nvSpPr>
        <p:spPr>
          <a:xfrm>
            <a:off x="1261294" y="5842000"/>
            <a:ext cx="1587500" cy="228600"/>
          </a:xfrm>
          <a:prstGeom prst="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BLANC</a:t>
            </a:r>
          </a:p>
        </p:txBody>
      </p:sp>
      <p:sp>
        <p:nvSpPr>
          <p:cNvPr id="24" name="Rectangle 23"/>
          <p:cNvSpPr/>
          <p:nvPr/>
        </p:nvSpPr>
        <p:spPr>
          <a:xfrm>
            <a:off x="6122486" y="5842000"/>
            <a:ext cx="1587500" cy="228600"/>
          </a:xfrm>
          <a:prstGeom prst="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ROUGE</a:t>
            </a:r>
          </a:p>
        </p:txBody>
      </p:sp>
      <p:sp>
        <p:nvSpPr>
          <p:cNvPr id="26" name="Rectangle 25"/>
          <p:cNvSpPr/>
          <p:nvPr/>
        </p:nvSpPr>
        <p:spPr>
          <a:xfrm>
            <a:off x="1261294" y="6070600"/>
            <a:ext cx="2790006" cy="600164"/>
          </a:xfrm>
          <a:prstGeom prst="rect">
            <a:avLst/>
          </a:prstGeom>
        </p:spPr>
        <p:txBody>
          <a:bodyPr wrap="square">
            <a:spAutoFit/>
          </a:bodyPr>
          <a:lstStyle/>
          <a:p>
            <a:pPr algn="just"/>
            <a:r>
              <a:rPr lang="fr-FR" sz="1100" dirty="0">
                <a:solidFill>
                  <a:srgbClr val="000000"/>
                </a:solidFill>
                <a:latin typeface="Ubuntu"/>
              </a:rPr>
              <a:t>Lubéron AOC, 75 cl</a:t>
            </a:r>
          </a:p>
          <a:p>
            <a:pPr algn="just"/>
            <a:r>
              <a:rPr lang="fr-FR" sz="1100" dirty="0">
                <a:solidFill>
                  <a:srgbClr val="000000"/>
                </a:solidFill>
                <a:latin typeface="Ubuntu"/>
              </a:rPr>
              <a:t>Un allié de choix</a:t>
            </a:r>
          </a:p>
          <a:p>
            <a:pPr algn="just"/>
            <a:r>
              <a:rPr lang="fr-FR" sz="1100" dirty="0">
                <a:solidFill>
                  <a:srgbClr val="7D858F"/>
                </a:solidFill>
                <a:latin typeface="Ubuntu"/>
              </a:rPr>
              <a:t>7,80€HT 9,36€TTC</a:t>
            </a:r>
            <a:endParaRPr lang="fr-FR" sz="1100" dirty="0">
              <a:latin typeface="Ubuntu"/>
            </a:endParaRPr>
          </a:p>
        </p:txBody>
      </p:sp>
      <p:sp>
        <p:nvSpPr>
          <p:cNvPr id="27" name="Rectangle 26"/>
          <p:cNvSpPr/>
          <p:nvPr/>
        </p:nvSpPr>
        <p:spPr>
          <a:xfrm>
            <a:off x="6122486" y="6070600"/>
            <a:ext cx="2790006" cy="600164"/>
          </a:xfrm>
          <a:prstGeom prst="rect">
            <a:avLst/>
          </a:prstGeom>
        </p:spPr>
        <p:txBody>
          <a:bodyPr wrap="square">
            <a:spAutoFit/>
          </a:bodyPr>
          <a:lstStyle/>
          <a:p>
            <a:r>
              <a:rPr lang="fr-FR" sz="1100" dirty="0">
                <a:solidFill>
                  <a:srgbClr val="000000"/>
                </a:solidFill>
                <a:latin typeface="Ubuntu"/>
              </a:rPr>
              <a:t>Haut-Médoc AOC, 75 cl</a:t>
            </a:r>
          </a:p>
          <a:p>
            <a:r>
              <a:rPr lang="fr-FR" sz="1100" dirty="0">
                <a:solidFill>
                  <a:srgbClr val="000000"/>
                </a:solidFill>
                <a:latin typeface="Ubuntu"/>
              </a:rPr>
              <a:t>Arômes de fruits noirs et d’épices</a:t>
            </a:r>
          </a:p>
          <a:p>
            <a:r>
              <a:rPr lang="fr-FR" sz="1100" dirty="0">
                <a:solidFill>
                  <a:srgbClr val="7D858F"/>
                </a:solidFill>
                <a:latin typeface="Ubuntu"/>
              </a:rPr>
              <a:t>16,90€HT 20,28€TTC</a:t>
            </a:r>
            <a:endParaRPr lang="fr-FR" sz="1100" dirty="0">
              <a:latin typeface="Ubuntu"/>
            </a:endParaRPr>
          </a:p>
        </p:txBody>
      </p:sp>
      <p:sp>
        <p:nvSpPr>
          <p:cNvPr id="29" name="Rectangle 28"/>
          <p:cNvSpPr/>
          <p:nvPr/>
        </p:nvSpPr>
        <p:spPr>
          <a:xfrm>
            <a:off x="1261293" y="5417339"/>
            <a:ext cx="1775261" cy="261610"/>
          </a:xfrm>
          <a:prstGeom prst="rect">
            <a:avLst/>
          </a:prstGeom>
        </p:spPr>
        <p:txBody>
          <a:bodyPr wrap="square">
            <a:spAutoFit/>
          </a:bodyPr>
          <a:lstStyle/>
          <a:p>
            <a:r>
              <a:rPr lang="fr-FR" sz="1100" dirty="0">
                <a:solidFill>
                  <a:srgbClr val="000000"/>
                </a:solidFill>
                <a:latin typeface="Ubuntu"/>
              </a:rPr>
              <a:t>27,90€ht </a:t>
            </a:r>
            <a:r>
              <a:rPr lang="fr-FR" sz="1100" dirty="0">
                <a:solidFill>
                  <a:srgbClr val="7D858F"/>
                </a:solidFill>
                <a:latin typeface="Ubuntu"/>
              </a:rPr>
              <a:t>30,69€TTC</a:t>
            </a:r>
            <a:endParaRPr lang="fr-FR" dirty="0"/>
          </a:p>
        </p:txBody>
      </p:sp>
      <p:sp>
        <p:nvSpPr>
          <p:cNvPr id="30" name="Rectangle 29"/>
          <p:cNvSpPr/>
          <p:nvPr/>
        </p:nvSpPr>
        <p:spPr>
          <a:xfrm>
            <a:off x="6122486" y="5417339"/>
            <a:ext cx="1700714" cy="261610"/>
          </a:xfrm>
          <a:prstGeom prst="rect">
            <a:avLst/>
          </a:prstGeom>
        </p:spPr>
        <p:txBody>
          <a:bodyPr wrap="square">
            <a:spAutoFit/>
          </a:bodyPr>
          <a:lstStyle/>
          <a:p>
            <a:r>
              <a:rPr lang="fr-FR" sz="1100" dirty="0">
                <a:solidFill>
                  <a:srgbClr val="000000"/>
                </a:solidFill>
                <a:latin typeface="Ubuntu"/>
              </a:rPr>
              <a:t>28,90€ht </a:t>
            </a:r>
            <a:r>
              <a:rPr lang="fr-FR" sz="1100" dirty="0">
                <a:solidFill>
                  <a:srgbClr val="7D858F"/>
                </a:solidFill>
                <a:latin typeface="Ubuntu"/>
              </a:rPr>
              <a:t>31,79€TTC</a:t>
            </a:r>
            <a:endParaRPr lang="fr-FR" dirty="0"/>
          </a:p>
        </p:txBody>
      </p:sp>
      <p:sp>
        <p:nvSpPr>
          <p:cNvPr id="3" name="Rectangle : avec coin rogné 2"/>
          <p:cNvSpPr/>
          <p:nvPr/>
        </p:nvSpPr>
        <p:spPr>
          <a:xfrm rot="10800000">
            <a:off x="9612350" y="266700"/>
            <a:ext cx="293649" cy="2033852"/>
          </a:xfrm>
          <a:prstGeom prst="snip1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100" dirty="0">
                <a:latin typeface="Ubuntu"/>
              </a:rPr>
              <a:t>Plateaux-repas</a:t>
            </a:r>
            <a:r>
              <a:rPr lang="fr-FR" dirty="0">
                <a:latin typeface="Ubuntu"/>
              </a:rPr>
              <a:t> </a:t>
            </a:r>
            <a:r>
              <a:rPr lang="fr-FR" sz="1600" b="1" dirty="0">
                <a:latin typeface="Ubuntu"/>
              </a:rPr>
              <a:t>ÉLÉGANCE</a:t>
            </a:r>
          </a:p>
        </p:txBody>
      </p:sp>
      <p:pic>
        <p:nvPicPr>
          <p:cNvPr id="8" name="Image 7">
            <a:extLst>
              <a:ext uri="{FF2B5EF4-FFF2-40B4-BE49-F238E27FC236}">
                <a16:creationId xmlns:a16="http://schemas.microsoft.com/office/drawing/2014/main" id="{45313024-DE5B-4A77-BF54-56D2FC305094}"/>
              </a:ext>
            </a:extLst>
          </p:cNvPr>
          <p:cNvPicPr>
            <a:picLocks noChangeAspect="1"/>
          </p:cNvPicPr>
          <p:nvPr/>
        </p:nvPicPr>
        <p:blipFill>
          <a:blip r:embed="rId2"/>
          <a:stretch>
            <a:fillRect/>
          </a:stretch>
        </p:blipFill>
        <p:spPr>
          <a:xfrm>
            <a:off x="6122486" y="500553"/>
            <a:ext cx="2696035" cy="1800000"/>
          </a:xfrm>
          <a:prstGeom prst="rect">
            <a:avLst/>
          </a:prstGeom>
        </p:spPr>
      </p:pic>
      <p:pic>
        <p:nvPicPr>
          <p:cNvPr id="14" name="Image 13">
            <a:extLst>
              <a:ext uri="{FF2B5EF4-FFF2-40B4-BE49-F238E27FC236}">
                <a16:creationId xmlns:a16="http://schemas.microsoft.com/office/drawing/2014/main" id="{E6DBE692-0686-4C1E-94DE-AD69A211CAF3}"/>
              </a:ext>
            </a:extLst>
          </p:cNvPr>
          <p:cNvPicPr>
            <a:picLocks noChangeAspect="1"/>
          </p:cNvPicPr>
          <p:nvPr/>
        </p:nvPicPr>
        <p:blipFill>
          <a:blip r:embed="rId3"/>
          <a:stretch>
            <a:fillRect/>
          </a:stretch>
        </p:blipFill>
        <p:spPr>
          <a:xfrm>
            <a:off x="2877768" y="2300552"/>
            <a:ext cx="475200" cy="475200"/>
          </a:xfrm>
          <a:prstGeom prst="rect">
            <a:avLst/>
          </a:prstGeom>
        </p:spPr>
      </p:pic>
      <p:pic>
        <p:nvPicPr>
          <p:cNvPr id="15" name="Image 14">
            <a:extLst>
              <a:ext uri="{FF2B5EF4-FFF2-40B4-BE49-F238E27FC236}">
                <a16:creationId xmlns:a16="http://schemas.microsoft.com/office/drawing/2014/main" id="{6AE16210-FF7A-411F-9FFE-D4FCF64B4113}"/>
              </a:ext>
            </a:extLst>
          </p:cNvPr>
          <p:cNvPicPr>
            <a:picLocks noChangeAspect="1"/>
          </p:cNvPicPr>
          <p:nvPr/>
        </p:nvPicPr>
        <p:blipFill>
          <a:blip r:embed="rId4"/>
          <a:stretch>
            <a:fillRect/>
          </a:stretch>
        </p:blipFill>
        <p:spPr>
          <a:xfrm>
            <a:off x="3382894" y="2283641"/>
            <a:ext cx="478053" cy="496800"/>
          </a:xfrm>
          <a:prstGeom prst="rect">
            <a:avLst/>
          </a:prstGeom>
        </p:spPr>
      </p:pic>
      <p:pic>
        <p:nvPicPr>
          <p:cNvPr id="16" name="Image 15">
            <a:extLst>
              <a:ext uri="{FF2B5EF4-FFF2-40B4-BE49-F238E27FC236}">
                <a16:creationId xmlns:a16="http://schemas.microsoft.com/office/drawing/2014/main" id="{6F4565C0-8AB6-466A-ACB5-4B2C2F67A605}"/>
              </a:ext>
            </a:extLst>
          </p:cNvPr>
          <p:cNvPicPr>
            <a:picLocks noChangeAspect="1"/>
          </p:cNvPicPr>
          <p:nvPr/>
        </p:nvPicPr>
        <p:blipFill>
          <a:blip r:embed="rId5"/>
          <a:stretch>
            <a:fillRect/>
          </a:stretch>
        </p:blipFill>
        <p:spPr>
          <a:xfrm>
            <a:off x="3888019" y="2275770"/>
            <a:ext cx="495300" cy="495300"/>
          </a:xfrm>
          <a:prstGeom prst="rect">
            <a:avLst/>
          </a:prstGeom>
        </p:spPr>
      </p:pic>
      <p:pic>
        <p:nvPicPr>
          <p:cNvPr id="5" name="Image 4">
            <a:extLst>
              <a:ext uri="{FF2B5EF4-FFF2-40B4-BE49-F238E27FC236}">
                <a16:creationId xmlns:a16="http://schemas.microsoft.com/office/drawing/2014/main" id="{4E374F5F-2D5F-4D2E-8556-4A53423F0B96}"/>
              </a:ext>
            </a:extLst>
          </p:cNvPr>
          <p:cNvPicPr>
            <a:picLocks noChangeAspect="1"/>
          </p:cNvPicPr>
          <p:nvPr/>
        </p:nvPicPr>
        <p:blipFill>
          <a:blip r:embed="rId6"/>
          <a:stretch>
            <a:fillRect/>
          </a:stretch>
        </p:blipFill>
        <p:spPr>
          <a:xfrm>
            <a:off x="1108162" y="500553"/>
            <a:ext cx="2696035" cy="1800000"/>
          </a:xfrm>
          <a:prstGeom prst="rect">
            <a:avLst/>
          </a:prstGeom>
        </p:spPr>
      </p:pic>
      <p:sp>
        <p:nvSpPr>
          <p:cNvPr id="17" name="Rectangle 16">
            <a:extLst>
              <a:ext uri="{FF2B5EF4-FFF2-40B4-BE49-F238E27FC236}">
                <a16:creationId xmlns:a16="http://schemas.microsoft.com/office/drawing/2014/main" id="{B7B63349-E461-4257-B21B-E3A75D22CF55}"/>
              </a:ext>
            </a:extLst>
          </p:cNvPr>
          <p:cNvSpPr/>
          <p:nvPr/>
        </p:nvSpPr>
        <p:spPr>
          <a:xfrm>
            <a:off x="3036555" y="2695361"/>
            <a:ext cx="1474816" cy="400110"/>
          </a:xfrm>
          <a:prstGeom prst="rect">
            <a:avLst/>
          </a:prstGeom>
        </p:spPr>
        <p:txBody>
          <a:bodyPr wrap="square">
            <a:spAutoFit/>
          </a:bodyPr>
          <a:lstStyle/>
          <a:p>
            <a:r>
              <a:rPr lang="fr-FR" sz="1000" dirty="0">
                <a:solidFill>
                  <a:srgbClr val="000000"/>
                </a:solidFill>
                <a:latin typeface="Ubuntu"/>
              </a:rPr>
              <a:t>30,10€ht </a:t>
            </a:r>
            <a:r>
              <a:rPr lang="fr-FR" sz="1000" dirty="0">
                <a:solidFill>
                  <a:srgbClr val="7D858F"/>
                </a:solidFill>
                <a:latin typeface="Ubuntu"/>
              </a:rPr>
              <a:t>33,11€TTC </a:t>
            </a:r>
          </a:p>
          <a:p>
            <a:r>
              <a:rPr lang="fr-FR" sz="1000" dirty="0">
                <a:latin typeface="Ubuntu"/>
              </a:rPr>
              <a:t>en dernière minute</a:t>
            </a:r>
          </a:p>
        </p:txBody>
      </p:sp>
      <p:pic>
        <p:nvPicPr>
          <p:cNvPr id="18" name="Image 17">
            <a:extLst>
              <a:ext uri="{FF2B5EF4-FFF2-40B4-BE49-F238E27FC236}">
                <a16:creationId xmlns:a16="http://schemas.microsoft.com/office/drawing/2014/main" id="{DF5D16C8-7239-4D02-AB25-38794AD219BC}"/>
              </a:ext>
            </a:extLst>
          </p:cNvPr>
          <p:cNvPicPr>
            <a:picLocks noChangeAspect="1"/>
          </p:cNvPicPr>
          <p:nvPr/>
        </p:nvPicPr>
        <p:blipFill>
          <a:blip r:embed="rId7"/>
          <a:stretch>
            <a:fillRect/>
          </a:stretch>
        </p:blipFill>
        <p:spPr>
          <a:xfrm>
            <a:off x="8159512" y="2439587"/>
            <a:ext cx="476250" cy="495300"/>
          </a:xfrm>
          <a:prstGeom prst="rect">
            <a:avLst/>
          </a:prstGeom>
        </p:spPr>
      </p:pic>
    </p:spTree>
    <p:extLst>
      <p:ext uri="{BB962C8B-B14F-4D97-AF65-F5344CB8AC3E}">
        <p14:creationId xmlns:p14="http://schemas.microsoft.com/office/powerpoint/2010/main" val="195999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menus sélection Printemps - Eté</a:t>
            </a:r>
            <a:endParaRPr lang="fr-FR" sz="1400" dirty="0">
              <a:latin typeface="Ubuntu"/>
            </a:endParaRPr>
          </a:p>
        </p:txBody>
      </p:sp>
      <p:sp>
        <p:nvSpPr>
          <p:cNvPr id="19" name="Rectangle 18"/>
          <p:cNvSpPr/>
          <p:nvPr/>
        </p:nvSpPr>
        <p:spPr>
          <a:xfrm>
            <a:off x="346298" y="2546747"/>
            <a:ext cx="2790006" cy="2708434"/>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Buddha bowl du soleil</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Tartare de saumon mariné,</a:t>
            </a:r>
          </a:p>
          <a:p>
            <a:pPr algn="just"/>
            <a:r>
              <a:rPr lang="fr-FR" sz="1100" dirty="0">
                <a:latin typeface="Ubuntu-Light"/>
              </a:rPr>
              <a:t>crème de petits pois</a:t>
            </a:r>
          </a:p>
          <a:p>
            <a:pPr algn="just"/>
            <a:endParaRPr lang="fr-FR" sz="1100" dirty="0">
              <a:latin typeface="Ubuntu-Light"/>
            </a:endParaRPr>
          </a:p>
          <a:p>
            <a:pPr algn="just"/>
            <a:r>
              <a:rPr lang="fr-FR" sz="1100" b="1" dirty="0">
                <a:latin typeface="Ubuntu-Medium"/>
              </a:rPr>
              <a:t>Daurade royale grillée, salade de </a:t>
            </a:r>
            <a:r>
              <a:rPr lang="fr-FR" sz="1100" b="1" dirty="0" err="1">
                <a:latin typeface="Ubuntu-Medium"/>
              </a:rPr>
              <a:t>soba</a:t>
            </a:r>
            <a:r>
              <a:rPr lang="fr-FR" sz="1100" b="1" dirty="0">
                <a:latin typeface="Ubuntu-Medium"/>
              </a:rPr>
              <a:t>,</a:t>
            </a:r>
          </a:p>
          <a:p>
            <a:pPr algn="just"/>
            <a:r>
              <a:rPr lang="fr-FR" sz="1100" dirty="0">
                <a:latin typeface="Ubuntu-Light"/>
              </a:rPr>
              <a:t>wakamé, riz au vinaigre, fricassée de shiitaké, légumes grillés</a:t>
            </a:r>
          </a:p>
          <a:p>
            <a:pPr algn="just"/>
            <a:endParaRPr lang="fr-FR" sz="1100" dirty="0">
              <a:latin typeface="Ubuntu-Light"/>
            </a:endParaRPr>
          </a:p>
          <a:p>
            <a:pPr algn="just"/>
            <a:r>
              <a:rPr lang="fr-FR" sz="1100" b="1" dirty="0">
                <a:latin typeface="Ubuntu-Medium"/>
              </a:rPr>
              <a:t>Sélection de fromages affinés,</a:t>
            </a:r>
          </a:p>
          <a:p>
            <a:pPr algn="just"/>
            <a:r>
              <a:rPr lang="fr-FR" sz="1100" dirty="0">
                <a:latin typeface="Ubuntu-Light"/>
              </a:rPr>
              <a:t>pain, pâte de fruit</a:t>
            </a:r>
          </a:p>
          <a:p>
            <a:pPr algn="just"/>
            <a:endParaRPr lang="fr-FR" sz="1100" dirty="0">
              <a:latin typeface="Ubuntu-Light"/>
            </a:endParaRPr>
          </a:p>
          <a:p>
            <a:pPr algn="just"/>
            <a:r>
              <a:rPr lang="fr-FR" sz="1100" b="1" dirty="0">
                <a:latin typeface="Ubuntu-Medium"/>
              </a:rPr>
              <a:t>Macaron aux framboises</a:t>
            </a:r>
          </a:p>
          <a:p>
            <a:pPr algn="just"/>
            <a:r>
              <a:rPr lang="fr-FR" sz="1100" dirty="0">
                <a:latin typeface="Ubuntu-Light"/>
              </a:rPr>
              <a:t>à la crème légèrement parfumée à la rose</a:t>
            </a:r>
            <a:endParaRPr lang="fr-FR" sz="1100" dirty="0">
              <a:latin typeface="Ubuntu"/>
            </a:endParaRPr>
          </a:p>
        </p:txBody>
      </p:sp>
      <p:sp>
        <p:nvSpPr>
          <p:cNvPr id="21" name="Rectangle 20"/>
          <p:cNvSpPr/>
          <p:nvPr/>
        </p:nvSpPr>
        <p:spPr>
          <a:xfrm>
            <a:off x="3650120" y="2577139"/>
            <a:ext cx="2790006" cy="2708434"/>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Quasi de veau</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Sablé au fromage frais,</a:t>
            </a:r>
          </a:p>
          <a:p>
            <a:pPr algn="just"/>
            <a:r>
              <a:rPr lang="fr-FR" sz="1100" dirty="0">
                <a:latin typeface="Ubuntu-Light"/>
              </a:rPr>
              <a:t>tomate confite, thym citron, miel</a:t>
            </a:r>
          </a:p>
          <a:p>
            <a:pPr algn="just"/>
            <a:endParaRPr lang="fr-FR" sz="1100" dirty="0">
              <a:latin typeface="Ubuntu-Light"/>
            </a:endParaRPr>
          </a:p>
          <a:p>
            <a:pPr algn="just"/>
            <a:r>
              <a:rPr lang="it-IT" sz="1100" b="1" dirty="0">
                <a:latin typeface="Ubuntu-Medium"/>
              </a:rPr>
              <a:t>Quasi de veau, </a:t>
            </a:r>
            <a:r>
              <a:rPr lang="it-IT" sz="1100" dirty="0">
                <a:latin typeface="Ubuntu-Light"/>
              </a:rPr>
              <a:t>conchiglioni farçi au tartare carotte-labné, </a:t>
            </a:r>
            <a:r>
              <a:rPr lang="fr-FR" sz="1100" dirty="0">
                <a:latin typeface="Ubuntu-Light"/>
              </a:rPr>
              <a:t>jus de carotte au vinaigre de cidre</a:t>
            </a:r>
          </a:p>
          <a:p>
            <a:pPr algn="just"/>
            <a:endParaRPr lang="fr-FR" sz="1100" dirty="0">
              <a:latin typeface="Ubuntu-Light"/>
            </a:endParaRPr>
          </a:p>
          <a:p>
            <a:pPr algn="just"/>
            <a:r>
              <a:rPr lang="fr-FR" sz="1100" b="1" dirty="0">
                <a:latin typeface="Ubuntu-Medium"/>
              </a:rPr>
              <a:t>Sélection de fromages affinés</a:t>
            </a:r>
            <a:r>
              <a:rPr lang="fr-FR" sz="1100" b="1" dirty="0">
                <a:latin typeface="Ubuntu-Light"/>
              </a:rPr>
              <a:t>,</a:t>
            </a:r>
          </a:p>
          <a:p>
            <a:pPr algn="just"/>
            <a:r>
              <a:rPr lang="fr-FR" sz="1100" dirty="0">
                <a:latin typeface="Ubuntu-Light"/>
              </a:rPr>
              <a:t>pain, pâte de fruit</a:t>
            </a:r>
          </a:p>
          <a:p>
            <a:pPr algn="just"/>
            <a:endParaRPr lang="fr-FR" sz="1100" dirty="0">
              <a:latin typeface="Ubuntu-Light"/>
            </a:endParaRPr>
          </a:p>
          <a:p>
            <a:pPr algn="just"/>
            <a:r>
              <a:rPr lang="fr-FR" sz="1100" b="1" dirty="0">
                <a:latin typeface="Ubuntu-Medium"/>
              </a:rPr>
              <a:t>Bodega de rhubarbe</a:t>
            </a:r>
            <a:r>
              <a:rPr lang="fr-FR" sz="1100" b="1" dirty="0">
                <a:latin typeface="Ubuntu-Light"/>
              </a:rPr>
              <a:t>,</a:t>
            </a:r>
          </a:p>
          <a:p>
            <a:pPr algn="just"/>
            <a:r>
              <a:rPr lang="fr-FR" sz="1100" dirty="0">
                <a:latin typeface="Ubuntu-Light"/>
              </a:rPr>
              <a:t>mousse noisette, crumble</a:t>
            </a:r>
            <a:endParaRPr lang="fr-FR" sz="1100" dirty="0">
              <a:latin typeface="Ubuntu"/>
            </a:endParaRPr>
          </a:p>
        </p:txBody>
      </p:sp>
      <p:sp>
        <p:nvSpPr>
          <p:cNvPr id="22" name="Rectangle 21"/>
          <p:cNvSpPr/>
          <p:nvPr/>
        </p:nvSpPr>
        <p:spPr>
          <a:xfrm>
            <a:off x="6800750" y="2524086"/>
            <a:ext cx="2790006" cy="2539157"/>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Pavé de lieu</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Rice roll, </a:t>
            </a:r>
            <a:r>
              <a:rPr lang="fr-FR" sz="1100" dirty="0">
                <a:latin typeface="Ubuntu-Light"/>
              </a:rPr>
              <a:t>pousses d’épinard, trévise, concombre, carotte, poivron, riz au vinaigre</a:t>
            </a:r>
          </a:p>
          <a:p>
            <a:pPr algn="just"/>
            <a:endParaRPr lang="fr-FR" sz="1100" dirty="0">
              <a:latin typeface="Ubuntu-Light"/>
            </a:endParaRPr>
          </a:p>
          <a:p>
            <a:pPr algn="just"/>
            <a:r>
              <a:rPr lang="fr-FR" sz="1100" b="1" dirty="0">
                <a:latin typeface="Ubuntu-Medium"/>
              </a:rPr>
              <a:t>Pavé de lieu</a:t>
            </a:r>
            <a:r>
              <a:rPr lang="fr-FR" sz="1100" b="1" dirty="0">
                <a:latin typeface="Ubuntu-Light"/>
              </a:rPr>
              <a:t>, </a:t>
            </a:r>
            <a:r>
              <a:rPr lang="fr-FR" sz="1100" dirty="0">
                <a:latin typeface="Ubuntu-Light"/>
              </a:rPr>
              <a:t>gelée au piment d’Espelette, mousseline et pousses de petit pois</a:t>
            </a:r>
          </a:p>
          <a:p>
            <a:pPr algn="just"/>
            <a:endParaRPr lang="fr-FR" sz="1100" dirty="0">
              <a:latin typeface="Ubuntu-Light"/>
            </a:endParaRPr>
          </a:p>
          <a:p>
            <a:pPr algn="just"/>
            <a:r>
              <a:rPr lang="fr-FR" sz="1100" b="1" dirty="0">
                <a:latin typeface="Ubuntu-Medium"/>
              </a:rPr>
              <a:t>Sélection de fromages affinés</a:t>
            </a:r>
            <a:r>
              <a:rPr lang="fr-FR" sz="1100" dirty="0">
                <a:latin typeface="Ubuntu-Medium"/>
              </a:rPr>
              <a:t>,</a:t>
            </a:r>
          </a:p>
          <a:p>
            <a:pPr algn="just"/>
            <a:r>
              <a:rPr lang="fr-FR" sz="1100" dirty="0">
                <a:latin typeface="Ubuntu-Light"/>
              </a:rPr>
              <a:t>pain, pâte de fruit</a:t>
            </a:r>
          </a:p>
          <a:p>
            <a:pPr algn="just"/>
            <a:endParaRPr lang="fr-FR" sz="1100" dirty="0">
              <a:latin typeface="Ubuntu-Light"/>
            </a:endParaRPr>
          </a:p>
          <a:p>
            <a:pPr algn="just"/>
            <a:endParaRPr lang="fr-FR" sz="1100" dirty="0">
              <a:latin typeface="Ubuntu-Light"/>
            </a:endParaRPr>
          </a:p>
          <a:p>
            <a:pPr algn="just"/>
            <a:r>
              <a:rPr lang="fr-FR" sz="1100" b="1" dirty="0">
                <a:latin typeface="Ubuntu-Medium"/>
              </a:rPr>
              <a:t>Fraises</a:t>
            </a:r>
            <a:r>
              <a:rPr lang="fr-FR" sz="1100" dirty="0">
                <a:latin typeface="Ubuntu-Medium"/>
              </a:rPr>
              <a:t> à l’infusion </a:t>
            </a:r>
            <a:r>
              <a:rPr lang="fr-FR" sz="1100" dirty="0">
                <a:latin typeface="Ubuntu-Light"/>
              </a:rPr>
              <a:t>de poivre de Sichuan</a:t>
            </a:r>
            <a:endParaRPr lang="fr-FR" sz="1100" dirty="0">
              <a:latin typeface="Ubuntu"/>
            </a:endParaRPr>
          </a:p>
        </p:txBody>
      </p:sp>
      <p:sp>
        <p:nvSpPr>
          <p:cNvPr id="23" name="Rectangle 22"/>
          <p:cNvSpPr/>
          <p:nvPr/>
        </p:nvSpPr>
        <p:spPr>
          <a:xfrm>
            <a:off x="473894" y="5953878"/>
            <a:ext cx="1587500" cy="217505"/>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BLANC</a:t>
            </a:r>
          </a:p>
        </p:txBody>
      </p:sp>
      <p:sp>
        <p:nvSpPr>
          <p:cNvPr id="24" name="Rectangle 23"/>
          <p:cNvSpPr/>
          <p:nvPr/>
        </p:nvSpPr>
        <p:spPr>
          <a:xfrm>
            <a:off x="3671386" y="5927064"/>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ROUGE</a:t>
            </a:r>
          </a:p>
        </p:txBody>
      </p:sp>
      <p:sp>
        <p:nvSpPr>
          <p:cNvPr id="25" name="Rectangle 24"/>
          <p:cNvSpPr/>
          <p:nvPr/>
        </p:nvSpPr>
        <p:spPr>
          <a:xfrm>
            <a:off x="6868878" y="5916431"/>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BLANC</a:t>
            </a:r>
          </a:p>
        </p:txBody>
      </p:sp>
      <p:sp>
        <p:nvSpPr>
          <p:cNvPr id="26" name="Rectangle 25"/>
          <p:cNvSpPr/>
          <p:nvPr/>
        </p:nvSpPr>
        <p:spPr>
          <a:xfrm>
            <a:off x="473894" y="6191494"/>
            <a:ext cx="2790006" cy="600164"/>
          </a:xfrm>
          <a:prstGeom prst="rect">
            <a:avLst/>
          </a:prstGeom>
        </p:spPr>
        <p:txBody>
          <a:bodyPr wrap="square">
            <a:spAutoFit/>
          </a:bodyPr>
          <a:lstStyle/>
          <a:p>
            <a:r>
              <a:rPr lang="fr-FR" sz="1100" dirty="0">
                <a:solidFill>
                  <a:srgbClr val="000000"/>
                </a:solidFill>
                <a:latin typeface="Ubuntu"/>
              </a:rPr>
              <a:t>Lubéron AOC, 75cl</a:t>
            </a:r>
          </a:p>
          <a:p>
            <a:r>
              <a:rPr lang="fr-FR" sz="1100" dirty="0">
                <a:solidFill>
                  <a:srgbClr val="000000"/>
                </a:solidFill>
                <a:latin typeface="Ubuntu"/>
              </a:rPr>
              <a:t>Un allié de choix</a:t>
            </a:r>
          </a:p>
          <a:p>
            <a:r>
              <a:rPr lang="fr-FR" sz="1100" dirty="0">
                <a:solidFill>
                  <a:srgbClr val="7D858F"/>
                </a:solidFill>
                <a:latin typeface="Ubuntu"/>
              </a:rPr>
              <a:t>7,80€HT 9,36€TTC</a:t>
            </a:r>
            <a:endParaRPr lang="fr-FR" sz="1100" dirty="0">
              <a:latin typeface="Ubuntu"/>
            </a:endParaRPr>
          </a:p>
        </p:txBody>
      </p:sp>
      <p:sp>
        <p:nvSpPr>
          <p:cNvPr id="27" name="Rectangle 26"/>
          <p:cNvSpPr/>
          <p:nvPr/>
        </p:nvSpPr>
        <p:spPr>
          <a:xfrm>
            <a:off x="3671386" y="6155664"/>
            <a:ext cx="2790006" cy="600164"/>
          </a:xfrm>
          <a:prstGeom prst="rect">
            <a:avLst/>
          </a:prstGeom>
        </p:spPr>
        <p:txBody>
          <a:bodyPr wrap="square">
            <a:spAutoFit/>
          </a:bodyPr>
          <a:lstStyle/>
          <a:p>
            <a:r>
              <a:rPr lang="fr-FR" sz="1100" dirty="0">
                <a:solidFill>
                  <a:srgbClr val="000000"/>
                </a:solidFill>
                <a:latin typeface="Ubuntu"/>
              </a:rPr>
              <a:t>Haut Médoc AOC, 75 cl</a:t>
            </a:r>
          </a:p>
          <a:p>
            <a:r>
              <a:rPr lang="fr-FR" sz="1100" dirty="0">
                <a:solidFill>
                  <a:srgbClr val="000000"/>
                </a:solidFill>
                <a:latin typeface="Ubuntu"/>
              </a:rPr>
              <a:t>Arômes de fruits noirs et d’épices</a:t>
            </a:r>
          </a:p>
          <a:p>
            <a:r>
              <a:rPr lang="fr-FR" sz="1100" dirty="0">
                <a:solidFill>
                  <a:srgbClr val="7D858F"/>
                </a:solidFill>
                <a:latin typeface="Ubuntu"/>
              </a:rPr>
              <a:t>16,90€HT 20,28€TTC</a:t>
            </a:r>
            <a:endParaRPr lang="fr-FR" sz="1100" dirty="0">
              <a:latin typeface="Ubuntu"/>
            </a:endParaRPr>
          </a:p>
        </p:txBody>
      </p:sp>
      <p:sp>
        <p:nvSpPr>
          <p:cNvPr id="28" name="Rectangle 27"/>
          <p:cNvSpPr/>
          <p:nvPr/>
        </p:nvSpPr>
        <p:spPr>
          <a:xfrm>
            <a:off x="6868878" y="6145031"/>
            <a:ext cx="2790006" cy="600164"/>
          </a:xfrm>
          <a:prstGeom prst="rect">
            <a:avLst/>
          </a:prstGeom>
        </p:spPr>
        <p:txBody>
          <a:bodyPr wrap="square">
            <a:spAutoFit/>
          </a:bodyPr>
          <a:lstStyle/>
          <a:p>
            <a:pPr lvl="0"/>
            <a:r>
              <a:rPr lang="fr-FR" sz="1100" dirty="0">
                <a:solidFill>
                  <a:srgbClr val="000000"/>
                </a:solidFill>
                <a:latin typeface="Ubuntu"/>
              </a:rPr>
              <a:t>Lubéron AOC, 75cl</a:t>
            </a:r>
          </a:p>
          <a:p>
            <a:pPr lvl="0"/>
            <a:r>
              <a:rPr lang="fr-FR" sz="1100" dirty="0">
                <a:solidFill>
                  <a:srgbClr val="000000"/>
                </a:solidFill>
                <a:latin typeface="Ubuntu"/>
              </a:rPr>
              <a:t>Un allié de choix</a:t>
            </a:r>
          </a:p>
          <a:p>
            <a:pPr lvl="0"/>
            <a:r>
              <a:rPr lang="fr-FR" sz="1100" dirty="0">
                <a:solidFill>
                  <a:srgbClr val="7D858F"/>
                </a:solidFill>
                <a:latin typeface="Ubuntu"/>
              </a:rPr>
              <a:t>7,80€HT 9,36€TTC</a:t>
            </a:r>
            <a:endParaRPr lang="fr-FR" sz="1100" dirty="0">
              <a:solidFill>
                <a:prstClr val="black"/>
              </a:solidFill>
              <a:latin typeface="Ubuntu"/>
            </a:endParaRPr>
          </a:p>
        </p:txBody>
      </p:sp>
      <p:sp>
        <p:nvSpPr>
          <p:cNvPr id="29" name="Rectangle 28"/>
          <p:cNvSpPr/>
          <p:nvPr/>
        </p:nvSpPr>
        <p:spPr>
          <a:xfrm>
            <a:off x="466274" y="5508362"/>
            <a:ext cx="2112010" cy="261610"/>
          </a:xfrm>
          <a:prstGeom prst="rect">
            <a:avLst/>
          </a:prstGeom>
        </p:spPr>
        <p:txBody>
          <a:bodyPr wrap="square">
            <a:spAutoFit/>
          </a:bodyPr>
          <a:lstStyle/>
          <a:p>
            <a:r>
              <a:rPr lang="fr-FR" sz="1100" dirty="0">
                <a:solidFill>
                  <a:srgbClr val="000000"/>
                </a:solidFill>
                <a:latin typeface="Ubuntu"/>
              </a:rPr>
              <a:t>32,50€ht </a:t>
            </a:r>
            <a:r>
              <a:rPr lang="fr-FR" sz="1100" dirty="0">
                <a:solidFill>
                  <a:srgbClr val="7D858F"/>
                </a:solidFill>
                <a:latin typeface="Ubuntu"/>
              </a:rPr>
              <a:t>35,75€TTC</a:t>
            </a:r>
          </a:p>
        </p:txBody>
      </p:sp>
      <p:sp>
        <p:nvSpPr>
          <p:cNvPr id="30" name="Rectangle 29"/>
          <p:cNvSpPr/>
          <p:nvPr/>
        </p:nvSpPr>
        <p:spPr>
          <a:xfrm>
            <a:off x="3671386" y="5530788"/>
            <a:ext cx="1700714" cy="261610"/>
          </a:xfrm>
          <a:prstGeom prst="rect">
            <a:avLst/>
          </a:prstGeom>
        </p:spPr>
        <p:txBody>
          <a:bodyPr wrap="square">
            <a:spAutoFit/>
          </a:bodyPr>
          <a:lstStyle/>
          <a:p>
            <a:r>
              <a:rPr lang="fr-FR" sz="1100" dirty="0">
                <a:solidFill>
                  <a:srgbClr val="000000"/>
                </a:solidFill>
                <a:latin typeface="Ubuntu"/>
              </a:rPr>
              <a:t>34,50€ht </a:t>
            </a:r>
            <a:r>
              <a:rPr lang="fr-FR" sz="1100" dirty="0">
                <a:solidFill>
                  <a:srgbClr val="7D858F"/>
                </a:solidFill>
                <a:latin typeface="Ubuntu"/>
              </a:rPr>
              <a:t>37,95€TTC</a:t>
            </a:r>
            <a:endParaRPr lang="fr-FR" dirty="0"/>
          </a:p>
        </p:txBody>
      </p:sp>
      <p:sp>
        <p:nvSpPr>
          <p:cNvPr id="31" name="Rectangle 30"/>
          <p:cNvSpPr/>
          <p:nvPr/>
        </p:nvSpPr>
        <p:spPr>
          <a:xfrm>
            <a:off x="6857632" y="5531480"/>
            <a:ext cx="1598746" cy="261610"/>
          </a:xfrm>
          <a:prstGeom prst="rect">
            <a:avLst/>
          </a:prstGeom>
        </p:spPr>
        <p:txBody>
          <a:bodyPr wrap="square">
            <a:spAutoFit/>
          </a:bodyPr>
          <a:lstStyle/>
          <a:p>
            <a:r>
              <a:rPr lang="fr-FR" sz="1100" dirty="0">
                <a:solidFill>
                  <a:srgbClr val="000000"/>
                </a:solidFill>
                <a:latin typeface="Ubuntu"/>
              </a:rPr>
              <a:t>29,90€ht </a:t>
            </a:r>
            <a:r>
              <a:rPr lang="fr-FR" sz="1100" dirty="0">
                <a:solidFill>
                  <a:srgbClr val="7D858F"/>
                </a:solidFill>
                <a:latin typeface="Ubuntu"/>
              </a:rPr>
              <a:t>32,89€TTC</a:t>
            </a:r>
            <a:endParaRPr lang="fr-FR" dirty="0"/>
          </a:p>
        </p:txBody>
      </p:sp>
      <p:sp>
        <p:nvSpPr>
          <p:cNvPr id="32" name="Rectangle : avec coin rogné 31"/>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100" dirty="0">
                <a:latin typeface="Ubuntu"/>
              </a:rPr>
              <a:t>Plateaux-repas</a:t>
            </a:r>
            <a:r>
              <a:rPr lang="fr-FR" dirty="0">
                <a:latin typeface="Ubuntu"/>
              </a:rPr>
              <a:t> </a:t>
            </a:r>
            <a:r>
              <a:rPr lang="fr-FR" sz="1600" b="1" dirty="0">
                <a:latin typeface="Ubuntu"/>
              </a:rPr>
              <a:t>ÉLÉGANCE</a:t>
            </a:r>
          </a:p>
        </p:txBody>
      </p:sp>
      <p:pic>
        <p:nvPicPr>
          <p:cNvPr id="4" name="Image 3">
            <a:extLst>
              <a:ext uri="{FF2B5EF4-FFF2-40B4-BE49-F238E27FC236}">
                <a16:creationId xmlns:a16="http://schemas.microsoft.com/office/drawing/2014/main" id="{A29FCE9C-6FB8-4774-B9BA-07463BED157B}"/>
              </a:ext>
            </a:extLst>
          </p:cNvPr>
          <p:cNvPicPr>
            <a:picLocks noChangeAspect="1"/>
          </p:cNvPicPr>
          <p:nvPr/>
        </p:nvPicPr>
        <p:blipFill>
          <a:blip r:embed="rId2"/>
          <a:stretch>
            <a:fillRect/>
          </a:stretch>
        </p:blipFill>
        <p:spPr>
          <a:xfrm>
            <a:off x="346298" y="383626"/>
            <a:ext cx="2696038" cy="1800000"/>
          </a:xfrm>
          <a:prstGeom prst="rect">
            <a:avLst/>
          </a:prstGeom>
        </p:spPr>
      </p:pic>
      <p:pic>
        <p:nvPicPr>
          <p:cNvPr id="6" name="Image 5">
            <a:extLst>
              <a:ext uri="{FF2B5EF4-FFF2-40B4-BE49-F238E27FC236}">
                <a16:creationId xmlns:a16="http://schemas.microsoft.com/office/drawing/2014/main" id="{27C61F4B-5F2A-4F3A-8D8A-3573564C5F99}"/>
              </a:ext>
            </a:extLst>
          </p:cNvPr>
          <p:cNvPicPr>
            <a:picLocks noChangeAspect="1"/>
          </p:cNvPicPr>
          <p:nvPr/>
        </p:nvPicPr>
        <p:blipFill>
          <a:blip r:embed="rId3"/>
          <a:stretch>
            <a:fillRect/>
          </a:stretch>
        </p:blipFill>
        <p:spPr>
          <a:xfrm>
            <a:off x="3697105" y="477084"/>
            <a:ext cx="2696035" cy="1800000"/>
          </a:xfrm>
          <a:prstGeom prst="rect">
            <a:avLst/>
          </a:prstGeom>
        </p:spPr>
      </p:pic>
      <p:pic>
        <p:nvPicPr>
          <p:cNvPr id="8" name="Image 7">
            <a:extLst>
              <a:ext uri="{FF2B5EF4-FFF2-40B4-BE49-F238E27FC236}">
                <a16:creationId xmlns:a16="http://schemas.microsoft.com/office/drawing/2014/main" id="{07FB53D9-5081-48FD-8A5D-39B71EA7423A}"/>
              </a:ext>
            </a:extLst>
          </p:cNvPr>
          <p:cNvPicPr>
            <a:picLocks noChangeAspect="1"/>
          </p:cNvPicPr>
          <p:nvPr/>
        </p:nvPicPr>
        <p:blipFill>
          <a:blip r:embed="rId4"/>
          <a:stretch>
            <a:fillRect/>
          </a:stretch>
        </p:blipFill>
        <p:spPr>
          <a:xfrm>
            <a:off x="6904304" y="477084"/>
            <a:ext cx="2696035" cy="1800000"/>
          </a:xfrm>
          <a:prstGeom prst="rect">
            <a:avLst/>
          </a:prstGeom>
        </p:spPr>
      </p:pic>
      <p:pic>
        <p:nvPicPr>
          <p:cNvPr id="20" name="Image 19">
            <a:extLst>
              <a:ext uri="{FF2B5EF4-FFF2-40B4-BE49-F238E27FC236}">
                <a16:creationId xmlns:a16="http://schemas.microsoft.com/office/drawing/2014/main" id="{2ED39EBF-A652-4ED0-B8A8-634384875DD7}"/>
              </a:ext>
            </a:extLst>
          </p:cNvPr>
          <p:cNvPicPr>
            <a:picLocks noChangeAspect="1"/>
          </p:cNvPicPr>
          <p:nvPr/>
        </p:nvPicPr>
        <p:blipFill>
          <a:blip r:embed="rId5"/>
          <a:stretch>
            <a:fillRect/>
          </a:stretch>
        </p:blipFill>
        <p:spPr>
          <a:xfrm>
            <a:off x="8159512" y="2439587"/>
            <a:ext cx="476250" cy="495300"/>
          </a:xfrm>
          <a:prstGeom prst="rect">
            <a:avLst/>
          </a:prstGeom>
        </p:spPr>
      </p:pic>
    </p:spTree>
    <p:extLst>
      <p:ext uri="{BB962C8B-B14F-4D97-AF65-F5344CB8AC3E}">
        <p14:creationId xmlns:p14="http://schemas.microsoft.com/office/powerpoint/2010/main" val="77950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menus sélection Printemps - Eté</a:t>
            </a:r>
          </a:p>
        </p:txBody>
      </p:sp>
      <p:sp>
        <p:nvSpPr>
          <p:cNvPr id="19" name="Rectangle 18"/>
          <p:cNvSpPr/>
          <p:nvPr/>
        </p:nvSpPr>
        <p:spPr>
          <a:xfrm>
            <a:off x="1261294" y="2584847"/>
            <a:ext cx="2790006" cy="2369880"/>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Duo gambas &amp; saumon</a:t>
            </a:r>
          </a:p>
          <a:p>
            <a:pPr algn="just"/>
            <a:endParaRPr lang="fr-FR" sz="1100" dirty="0">
              <a:solidFill>
                <a:srgbClr val="000000"/>
              </a:solidFill>
              <a:latin typeface="Ubuntu"/>
            </a:endParaRPr>
          </a:p>
          <a:p>
            <a:pPr algn="just"/>
            <a:r>
              <a:rPr lang="fr-FR" sz="1100" b="1" dirty="0">
                <a:latin typeface="Ubuntu-Medium"/>
              </a:rPr>
              <a:t>Fraîcheur de pastèque, </a:t>
            </a:r>
            <a:r>
              <a:rPr lang="fr-FR" sz="1100" dirty="0">
                <a:latin typeface="Ubuntu-Light"/>
              </a:rPr>
              <a:t>crémeux d’avocat, chèvre doux à l’huile d’argan</a:t>
            </a:r>
          </a:p>
          <a:p>
            <a:pPr algn="just"/>
            <a:endParaRPr lang="fr-FR" sz="1100" dirty="0">
              <a:latin typeface="Ubuntu-Light"/>
            </a:endParaRPr>
          </a:p>
          <a:p>
            <a:pPr algn="just"/>
            <a:r>
              <a:rPr lang="fr-FR" sz="1100" b="1" dirty="0">
                <a:latin typeface="Ubuntu-Medium"/>
              </a:rPr>
              <a:t>Duo gambas &amp; saumon au citron vert</a:t>
            </a:r>
            <a:r>
              <a:rPr lang="fr-FR" sz="1100" b="1" dirty="0">
                <a:latin typeface="Ubuntu-Light"/>
              </a:rPr>
              <a:t>, </a:t>
            </a:r>
            <a:r>
              <a:rPr lang="fr-FR" sz="1100" dirty="0">
                <a:latin typeface="Ubuntu-Light"/>
              </a:rPr>
              <a:t>salade de </a:t>
            </a:r>
            <a:r>
              <a:rPr lang="fr-FR" sz="1100" dirty="0" err="1">
                <a:latin typeface="Ubuntu-Light"/>
              </a:rPr>
              <a:t>soba</a:t>
            </a:r>
            <a:r>
              <a:rPr lang="fr-FR" sz="1100" dirty="0">
                <a:latin typeface="Ubuntu-Light"/>
              </a:rPr>
              <a:t>, wakamé, goutte de poivron</a:t>
            </a:r>
          </a:p>
          <a:p>
            <a:pPr algn="just"/>
            <a:endParaRPr lang="fr-FR" sz="1100" dirty="0">
              <a:latin typeface="Ubuntu-Light"/>
            </a:endParaRPr>
          </a:p>
          <a:p>
            <a:pPr algn="just"/>
            <a:r>
              <a:rPr lang="fr-FR" sz="1100" b="1" dirty="0">
                <a:latin typeface="Ubuntu-Medium"/>
              </a:rPr>
              <a:t>Sélection de fromages affinés</a:t>
            </a:r>
            <a:r>
              <a:rPr lang="fr-FR" sz="1100" b="1" dirty="0">
                <a:latin typeface="Ubuntu-Light"/>
              </a:rPr>
              <a:t>,</a:t>
            </a:r>
          </a:p>
          <a:p>
            <a:pPr algn="just"/>
            <a:r>
              <a:rPr lang="fr-FR" sz="1100" dirty="0">
                <a:latin typeface="Ubuntu-Light"/>
              </a:rPr>
              <a:t>pain, pâte de fruit</a:t>
            </a:r>
          </a:p>
          <a:p>
            <a:pPr algn="just"/>
            <a:endParaRPr lang="fr-FR" sz="1100" dirty="0">
              <a:latin typeface="Ubuntu-Light"/>
            </a:endParaRPr>
          </a:p>
          <a:p>
            <a:pPr algn="just"/>
            <a:r>
              <a:rPr lang="fr-FR" sz="1100" b="1" dirty="0">
                <a:latin typeface="Ubuntu-Medium"/>
              </a:rPr>
              <a:t>Choco-cocktail </a:t>
            </a:r>
            <a:r>
              <a:rPr lang="fr-FR" sz="1100" b="1" dirty="0">
                <a:latin typeface="Ubuntu-Light"/>
              </a:rPr>
              <a:t>: </a:t>
            </a:r>
            <a:r>
              <a:rPr lang="fr-FR" sz="1100" dirty="0">
                <a:latin typeface="Ubuntu-Light"/>
              </a:rPr>
              <a:t>le macaron, la tartelette, le chou, entremets choco-framboise</a:t>
            </a:r>
            <a:endParaRPr lang="fr-FR" sz="1100" dirty="0">
              <a:latin typeface="Ubuntu"/>
            </a:endParaRPr>
          </a:p>
        </p:txBody>
      </p:sp>
      <p:sp>
        <p:nvSpPr>
          <p:cNvPr id="21" name="Rectangle 20"/>
          <p:cNvSpPr/>
          <p:nvPr/>
        </p:nvSpPr>
        <p:spPr>
          <a:xfrm>
            <a:off x="6122486" y="2584847"/>
            <a:ext cx="2790006" cy="2200602"/>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Bœuf en pavé</a:t>
            </a:r>
          </a:p>
          <a:p>
            <a:pPr algn="just"/>
            <a:endParaRPr lang="fr-FR" sz="1100" dirty="0">
              <a:solidFill>
                <a:srgbClr val="000000"/>
              </a:solidFill>
              <a:latin typeface="Ubuntu"/>
            </a:endParaRPr>
          </a:p>
          <a:p>
            <a:pPr algn="just"/>
            <a:r>
              <a:rPr lang="fr-FR" sz="1100" b="1" dirty="0">
                <a:latin typeface="Ubuntu-Medium"/>
              </a:rPr>
              <a:t>Tartine de polenta, </a:t>
            </a:r>
            <a:r>
              <a:rPr lang="fr-FR" sz="1100" dirty="0">
                <a:latin typeface="Ubuntu-Light"/>
              </a:rPr>
              <a:t>confit de tomate, légumes façon antipasti</a:t>
            </a:r>
          </a:p>
          <a:p>
            <a:pPr algn="just"/>
            <a:endParaRPr lang="fr-FR" sz="1100" dirty="0">
              <a:latin typeface="Ubuntu-Light"/>
            </a:endParaRPr>
          </a:p>
          <a:p>
            <a:pPr algn="just"/>
            <a:r>
              <a:rPr lang="fr-FR" sz="1100" b="1" dirty="0">
                <a:latin typeface="Ubuntu-Medium"/>
              </a:rPr>
              <a:t>Pavé de bœuf, </a:t>
            </a:r>
            <a:r>
              <a:rPr lang="fr-FR" sz="1100" dirty="0">
                <a:latin typeface="Ubuntu-Light"/>
              </a:rPr>
              <a:t>dips de légumes, houmous, pesto de persil</a:t>
            </a:r>
          </a:p>
          <a:p>
            <a:pPr algn="just"/>
            <a:endParaRPr lang="fr-FR" sz="1100" dirty="0">
              <a:latin typeface="Ubuntu-Light"/>
            </a:endParaRPr>
          </a:p>
          <a:p>
            <a:pPr algn="just"/>
            <a:r>
              <a:rPr lang="fr-FR" sz="1100" b="1" dirty="0">
                <a:latin typeface="Ubuntu-Medium"/>
              </a:rPr>
              <a:t>Sélection de fromages affinés,</a:t>
            </a:r>
          </a:p>
          <a:p>
            <a:pPr algn="just"/>
            <a:r>
              <a:rPr lang="fr-FR" sz="1100" dirty="0">
                <a:latin typeface="Ubuntu-Light"/>
              </a:rPr>
              <a:t>pain, pâte de fruit</a:t>
            </a:r>
          </a:p>
          <a:p>
            <a:pPr algn="just"/>
            <a:endParaRPr lang="fr-FR" sz="1100" dirty="0">
              <a:latin typeface="Ubuntu-Light"/>
            </a:endParaRPr>
          </a:p>
          <a:p>
            <a:pPr algn="just"/>
            <a:r>
              <a:rPr lang="fr-FR" sz="1100" b="1" dirty="0">
                <a:latin typeface="Ubuntu-Medium"/>
              </a:rPr>
              <a:t>Sablé breton aux fraises, </a:t>
            </a:r>
            <a:r>
              <a:rPr lang="fr-FR" sz="1100" dirty="0">
                <a:latin typeface="Ubuntu-Light"/>
              </a:rPr>
              <a:t>crème vanille</a:t>
            </a:r>
            <a:endParaRPr lang="fr-FR" sz="1100" dirty="0">
              <a:latin typeface="Ubuntu"/>
            </a:endParaRPr>
          </a:p>
        </p:txBody>
      </p:sp>
      <p:sp>
        <p:nvSpPr>
          <p:cNvPr id="23" name="Rectangle 22"/>
          <p:cNvSpPr/>
          <p:nvPr/>
        </p:nvSpPr>
        <p:spPr>
          <a:xfrm>
            <a:off x="1261294" y="5842000"/>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BLANC</a:t>
            </a:r>
          </a:p>
        </p:txBody>
      </p:sp>
      <p:sp>
        <p:nvSpPr>
          <p:cNvPr id="24" name="Rectangle 23"/>
          <p:cNvSpPr/>
          <p:nvPr/>
        </p:nvSpPr>
        <p:spPr>
          <a:xfrm>
            <a:off x="6122486" y="5842000"/>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ROUGE</a:t>
            </a:r>
          </a:p>
        </p:txBody>
      </p:sp>
      <p:sp>
        <p:nvSpPr>
          <p:cNvPr id="26" name="Rectangle 25"/>
          <p:cNvSpPr/>
          <p:nvPr/>
        </p:nvSpPr>
        <p:spPr>
          <a:xfrm>
            <a:off x="1261294" y="6070600"/>
            <a:ext cx="2790006" cy="600164"/>
          </a:xfrm>
          <a:prstGeom prst="rect">
            <a:avLst/>
          </a:prstGeom>
        </p:spPr>
        <p:txBody>
          <a:bodyPr wrap="square">
            <a:spAutoFit/>
          </a:bodyPr>
          <a:lstStyle/>
          <a:p>
            <a:pPr algn="just"/>
            <a:r>
              <a:rPr lang="fr-FR" sz="1100" dirty="0">
                <a:solidFill>
                  <a:srgbClr val="000000"/>
                </a:solidFill>
                <a:latin typeface="Ubuntu"/>
              </a:rPr>
              <a:t>Château de </a:t>
            </a:r>
            <a:r>
              <a:rPr lang="fr-FR" sz="1100" dirty="0" err="1">
                <a:solidFill>
                  <a:srgbClr val="000000"/>
                </a:solidFill>
                <a:latin typeface="Ubuntu"/>
              </a:rPr>
              <a:t>Sanse</a:t>
            </a:r>
            <a:r>
              <a:rPr lang="fr-FR" sz="1100" dirty="0">
                <a:solidFill>
                  <a:srgbClr val="000000"/>
                </a:solidFill>
                <a:latin typeface="Ubuntu"/>
              </a:rPr>
              <a:t> Entre-deux-Mers AOC, 75 cl</a:t>
            </a:r>
          </a:p>
          <a:p>
            <a:pPr algn="just"/>
            <a:r>
              <a:rPr lang="fr-FR" sz="1100" dirty="0">
                <a:solidFill>
                  <a:srgbClr val="000000"/>
                </a:solidFill>
                <a:latin typeface="Ubuntu"/>
              </a:rPr>
              <a:t>Elégant et finement bouqueté</a:t>
            </a:r>
          </a:p>
          <a:p>
            <a:pPr algn="just"/>
            <a:r>
              <a:rPr lang="fr-FR" sz="1100" dirty="0">
                <a:solidFill>
                  <a:srgbClr val="7D858F"/>
                </a:solidFill>
                <a:latin typeface="Ubuntu"/>
              </a:rPr>
              <a:t>8,70€HT 10,44€TTC</a:t>
            </a:r>
            <a:endParaRPr lang="fr-FR" sz="1100" dirty="0">
              <a:latin typeface="Ubuntu"/>
            </a:endParaRPr>
          </a:p>
        </p:txBody>
      </p:sp>
      <p:sp>
        <p:nvSpPr>
          <p:cNvPr id="27" name="Rectangle 26"/>
          <p:cNvSpPr/>
          <p:nvPr/>
        </p:nvSpPr>
        <p:spPr>
          <a:xfrm>
            <a:off x="6122486" y="6070600"/>
            <a:ext cx="2790006" cy="600164"/>
          </a:xfrm>
          <a:prstGeom prst="rect">
            <a:avLst/>
          </a:prstGeom>
        </p:spPr>
        <p:txBody>
          <a:bodyPr wrap="square">
            <a:spAutoFit/>
          </a:bodyPr>
          <a:lstStyle/>
          <a:p>
            <a:r>
              <a:rPr lang="fr-FR" sz="1100" dirty="0">
                <a:solidFill>
                  <a:srgbClr val="000000"/>
                </a:solidFill>
                <a:latin typeface="Ubuntu"/>
              </a:rPr>
              <a:t>Château de </a:t>
            </a:r>
            <a:r>
              <a:rPr lang="fr-FR" sz="1100" dirty="0" err="1">
                <a:solidFill>
                  <a:srgbClr val="000000"/>
                </a:solidFill>
                <a:latin typeface="Ubuntu"/>
              </a:rPr>
              <a:t>Lisennes</a:t>
            </a:r>
            <a:r>
              <a:rPr lang="fr-FR" sz="1100" dirty="0">
                <a:solidFill>
                  <a:srgbClr val="000000"/>
                </a:solidFill>
                <a:latin typeface="Ubuntu"/>
              </a:rPr>
              <a:t> - Bordeaux AOC, 75 cl</a:t>
            </a:r>
          </a:p>
          <a:p>
            <a:r>
              <a:rPr lang="fr-FR" sz="1100" dirty="0">
                <a:solidFill>
                  <a:srgbClr val="000000"/>
                </a:solidFill>
                <a:latin typeface="Ubuntu"/>
              </a:rPr>
              <a:t>Ample et fruité</a:t>
            </a:r>
          </a:p>
          <a:p>
            <a:r>
              <a:rPr lang="fr-FR" sz="1100" dirty="0">
                <a:solidFill>
                  <a:srgbClr val="7D858F"/>
                </a:solidFill>
                <a:latin typeface="Ubuntu"/>
              </a:rPr>
              <a:t>11,00€HT 13,20€TTC</a:t>
            </a:r>
            <a:endParaRPr lang="fr-FR" sz="1100" dirty="0">
              <a:latin typeface="Ubuntu"/>
            </a:endParaRPr>
          </a:p>
        </p:txBody>
      </p:sp>
      <p:sp>
        <p:nvSpPr>
          <p:cNvPr id="29" name="Rectangle 28"/>
          <p:cNvSpPr/>
          <p:nvPr/>
        </p:nvSpPr>
        <p:spPr>
          <a:xfrm>
            <a:off x="1261293" y="5417339"/>
            <a:ext cx="1414999" cy="261610"/>
          </a:xfrm>
          <a:prstGeom prst="rect">
            <a:avLst/>
          </a:prstGeom>
        </p:spPr>
        <p:txBody>
          <a:bodyPr wrap="square">
            <a:spAutoFit/>
          </a:bodyPr>
          <a:lstStyle/>
          <a:p>
            <a:r>
              <a:rPr lang="fr-FR" sz="1100" dirty="0">
                <a:solidFill>
                  <a:srgbClr val="000000"/>
                </a:solidFill>
                <a:latin typeface="Ubuntu"/>
              </a:rPr>
              <a:t>32,50€ht </a:t>
            </a:r>
            <a:r>
              <a:rPr lang="fr-FR" sz="1100" dirty="0">
                <a:solidFill>
                  <a:srgbClr val="7D858F"/>
                </a:solidFill>
                <a:latin typeface="Ubuntu"/>
              </a:rPr>
              <a:t>35,75€TTC</a:t>
            </a:r>
            <a:endParaRPr lang="fr-FR" dirty="0"/>
          </a:p>
        </p:txBody>
      </p:sp>
      <p:sp>
        <p:nvSpPr>
          <p:cNvPr id="30" name="Rectangle 29"/>
          <p:cNvSpPr/>
          <p:nvPr/>
        </p:nvSpPr>
        <p:spPr>
          <a:xfrm>
            <a:off x="6122486" y="5417339"/>
            <a:ext cx="1700714" cy="261610"/>
          </a:xfrm>
          <a:prstGeom prst="rect">
            <a:avLst/>
          </a:prstGeom>
        </p:spPr>
        <p:txBody>
          <a:bodyPr wrap="square">
            <a:spAutoFit/>
          </a:bodyPr>
          <a:lstStyle/>
          <a:p>
            <a:r>
              <a:rPr lang="fr-FR" sz="1100" dirty="0">
                <a:solidFill>
                  <a:srgbClr val="000000"/>
                </a:solidFill>
                <a:latin typeface="Ubuntu"/>
              </a:rPr>
              <a:t>33,50€ht </a:t>
            </a:r>
            <a:r>
              <a:rPr lang="fr-FR" sz="1100" dirty="0">
                <a:solidFill>
                  <a:srgbClr val="7D858F"/>
                </a:solidFill>
                <a:latin typeface="Ubuntu"/>
              </a:rPr>
              <a:t>36,85€TTC</a:t>
            </a:r>
            <a:endParaRPr lang="fr-FR" dirty="0"/>
          </a:p>
        </p:txBody>
      </p:sp>
      <p:sp>
        <p:nvSpPr>
          <p:cNvPr id="3" name="Rectangle : avec coin rogné 2"/>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100" dirty="0">
                <a:latin typeface="Ubuntu"/>
              </a:rPr>
              <a:t>Plateaux-repas</a:t>
            </a:r>
            <a:r>
              <a:rPr lang="fr-FR" dirty="0">
                <a:latin typeface="Ubuntu"/>
              </a:rPr>
              <a:t> </a:t>
            </a:r>
            <a:r>
              <a:rPr lang="fr-FR" sz="1600" b="1" dirty="0">
                <a:latin typeface="Ubuntu"/>
              </a:rPr>
              <a:t>ÉLÉGANCE</a:t>
            </a:r>
          </a:p>
        </p:txBody>
      </p:sp>
      <p:pic>
        <p:nvPicPr>
          <p:cNvPr id="5" name="Image 4">
            <a:extLst>
              <a:ext uri="{FF2B5EF4-FFF2-40B4-BE49-F238E27FC236}">
                <a16:creationId xmlns:a16="http://schemas.microsoft.com/office/drawing/2014/main" id="{16F63D52-9D2D-4620-BF5B-B4F7CC58A3B5}"/>
              </a:ext>
            </a:extLst>
          </p:cNvPr>
          <p:cNvPicPr>
            <a:picLocks noChangeAspect="1"/>
          </p:cNvPicPr>
          <p:nvPr/>
        </p:nvPicPr>
        <p:blipFill>
          <a:blip r:embed="rId2"/>
          <a:stretch>
            <a:fillRect/>
          </a:stretch>
        </p:blipFill>
        <p:spPr>
          <a:xfrm>
            <a:off x="1108162" y="560035"/>
            <a:ext cx="2696035" cy="1800000"/>
          </a:xfrm>
          <a:prstGeom prst="rect">
            <a:avLst/>
          </a:prstGeom>
        </p:spPr>
      </p:pic>
      <p:pic>
        <p:nvPicPr>
          <p:cNvPr id="14" name="Image 13">
            <a:extLst>
              <a:ext uri="{FF2B5EF4-FFF2-40B4-BE49-F238E27FC236}">
                <a16:creationId xmlns:a16="http://schemas.microsoft.com/office/drawing/2014/main" id="{5E2112EE-5CEA-4A34-861B-65D5B2E7DD60}"/>
              </a:ext>
            </a:extLst>
          </p:cNvPr>
          <p:cNvPicPr>
            <a:picLocks noChangeAspect="1"/>
          </p:cNvPicPr>
          <p:nvPr/>
        </p:nvPicPr>
        <p:blipFill>
          <a:blip r:embed="rId3"/>
          <a:stretch>
            <a:fillRect/>
          </a:stretch>
        </p:blipFill>
        <p:spPr>
          <a:xfrm>
            <a:off x="7517489" y="2487100"/>
            <a:ext cx="475200" cy="493835"/>
          </a:xfrm>
          <a:prstGeom prst="rect">
            <a:avLst/>
          </a:prstGeom>
        </p:spPr>
      </p:pic>
      <p:pic>
        <p:nvPicPr>
          <p:cNvPr id="15" name="Image 14">
            <a:extLst>
              <a:ext uri="{FF2B5EF4-FFF2-40B4-BE49-F238E27FC236}">
                <a16:creationId xmlns:a16="http://schemas.microsoft.com/office/drawing/2014/main" id="{34A9E3F5-E346-4531-9C88-6BDE841262B0}"/>
              </a:ext>
            </a:extLst>
          </p:cNvPr>
          <p:cNvPicPr>
            <a:picLocks noChangeAspect="1"/>
          </p:cNvPicPr>
          <p:nvPr/>
        </p:nvPicPr>
        <p:blipFill>
          <a:blip r:embed="rId4"/>
          <a:stretch>
            <a:fillRect/>
          </a:stretch>
        </p:blipFill>
        <p:spPr>
          <a:xfrm>
            <a:off x="8003264" y="2487100"/>
            <a:ext cx="475200" cy="475200"/>
          </a:xfrm>
          <a:prstGeom prst="rect">
            <a:avLst/>
          </a:prstGeom>
        </p:spPr>
      </p:pic>
      <p:pic>
        <p:nvPicPr>
          <p:cNvPr id="7" name="Image 6">
            <a:extLst>
              <a:ext uri="{FF2B5EF4-FFF2-40B4-BE49-F238E27FC236}">
                <a16:creationId xmlns:a16="http://schemas.microsoft.com/office/drawing/2014/main" id="{8E4FFE3F-C796-4668-9009-5D0B1DD77DCB}"/>
              </a:ext>
            </a:extLst>
          </p:cNvPr>
          <p:cNvPicPr>
            <a:picLocks noChangeAspect="1"/>
          </p:cNvPicPr>
          <p:nvPr/>
        </p:nvPicPr>
        <p:blipFill>
          <a:blip r:embed="rId5"/>
          <a:stretch>
            <a:fillRect/>
          </a:stretch>
        </p:blipFill>
        <p:spPr>
          <a:xfrm>
            <a:off x="6122486" y="560035"/>
            <a:ext cx="2696035" cy="1800000"/>
          </a:xfrm>
          <a:prstGeom prst="rect">
            <a:avLst/>
          </a:prstGeom>
        </p:spPr>
      </p:pic>
    </p:spTree>
    <p:extLst>
      <p:ext uri="{BB962C8B-B14F-4D97-AF65-F5344CB8AC3E}">
        <p14:creationId xmlns:p14="http://schemas.microsoft.com/office/powerpoint/2010/main" val="328526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menus sélection Ephémères</a:t>
            </a:r>
            <a:endParaRPr lang="fr-FR" sz="1400" dirty="0">
              <a:latin typeface="Ubuntu"/>
            </a:endParaRPr>
          </a:p>
        </p:txBody>
      </p:sp>
      <p:sp>
        <p:nvSpPr>
          <p:cNvPr id="21" name="Rectangle 20"/>
          <p:cNvSpPr/>
          <p:nvPr/>
        </p:nvSpPr>
        <p:spPr>
          <a:xfrm>
            <a:off x="1263771" y="2677498"/>
            <a:ext cx="2790006" cy="2708434"/>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Duo de cabillaud</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Tortilla de pomme de terre-</a:t>
            </a:r>
            <a:r>
              <a:rPr lang="fr-FR" sz="1100" b="1" dirty="0" err="1">
                <a:latin typeface="Ubuntu-Medium"/>
              </a:rPr>
              <a:t>piquillo</a:t>
            </a:r>
            <a:r>
              <a:rPr lang="fr-FR" sz="1100" b="1" dirty="0">
                <a:latin typeface="Ubuntu-Medium"/>
              </a:rPr>
              <a:t>, </a:t>
            </a:r>
            <a:r>
              <a:rPr lang="fr-FR" sz="1100" dirty="0">
                <a:latin typeface="Ubuntu-Light"/>
              </a:rPr>
              <a:t>piment d’Espelette</a:t>
            </a:r>
          </a:p>
          <a:p>
            <a:pPr algn="just"/>
            <a:endParaRPr lang="fr-FR" sz="1100" dirty="0">
              <a:latin typeface="Ubuntu-Light"/>
            </a:endParaRPr>
          </a:p>
          <a:p>
            <a:pPr algn="just"/>
            <a:r>
              <a:rPr lang="fr-FR" sz="1100" b="1" dirty="0">
                <a:latin typeface="Ubuntu-Medium"/>
              </a:rPr>
              <a:t>Vapeur de cabillaud, </a:t>
            </a:r>
            <a:r>
              <a:rPr lang="fr-FR" sz="1100" dirty="0">
                <a:latin typeface="Ubuntu-Light"/>
              </a:rPr>
              <a:t>brandade de morue aux courgettes, vinaigrette d’été aux herbes, tomate, olive </a:t>
            </a:r>
            <a:r>
              <a:rPr lang="fr-FR" sz="1100" dirty="0" err="1">
                <a:latin typeface="Ubuntu-Light"/>
              </a:rPr>
              <a:t>taggiasche</a:t>
            </a:r>
            <a:endParaRPr lang="fr-FR" sz="1100" dirty="0">
              <a:latin typeface="Ubuntu-Light"/>
            </a:endParaRPr>
          </a:p>
          <a:p>
            <a:pPr algn="just"/>
            <a:endParaRPr lang="fr-FR" sz="1100" dirty="0">
              <a:latin typeface="Ubuntu-Light"/>
            </a:endParaRPr>
          </a:p>
          <a:p>
            <a:pPr algn="just"/>
            <a:r>
              <a:rPr lang="fr-FR" sz="1100" b="1" dirty="0">
                <a:latin typeface="Ubuntu-Medium"/>
              </a:rPr>
              <a:t>Sélection de fromages affinés, </a:t>
            </a:r>
          </a:p>
          <a:p>
            <a:pPr algn="just"/>
            <a:r>
              <a:rPr lang="fr-FR" sz="1100" dirty="0">
                <a:latin typeface="Ubuntu-Light"/>
              </a:rPr>
              <a:t>pain, pâte de fruit</a:t>
            </a:r>
          </a:p>
          <a:p>
            <a:pPr algn="just"/>
            <a:endParaRPr lang="fr-FR" sz="1100" dirty="0">
              <a:latin typeface="Ubuntu-Light"/>
            </a:endParaRPr>
          </a:p>
          <a:p>
            <a:pPr algn="just"/>
            <a:r>
              <a:rPr lang="fr-FR" sz="1100" b="1" dirty="0">
                <a:latin typeface="Ubuntu-Medium"/>
              </a:rPr>
              <a:t>Le duc, </a:t>
            </a:r>
            <a:r>
              <a:rPr lang="fr-FR" sz="1100" dirty="0">
                <a:latin typeface="Ubuntu-Light"/>
              </a:rPr>
              <a:t>mousseline praliné-citron, noisette en croustillant</a:t>
            </a:r>
            <a:endParaRPr lang="fr-FR" sz="1100" dirty="0">
              <a:latin typeface="Ubuntu"/>
            </a:endParaRPr>
          </a:p>
        </p:txBody>
      </p:sp>
      <p:sp>
        <p:nvSpPr>
          <p:cNvPr id="24" name="Rectangle 23"/>
          <p:cNvSpPr/>
          <p:nvPr/>
        </p:nvSpPr>
        <p:spPr>
          <a:xfrm>
            <a:off x="1285037" y="5927064"/>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BLANC</a:t>
            </a:r>
          </a:p>
        </p:txBody>
      </p:sp>
      <p:sp>
        <p:nvSpPr>
          <p:cNvPr id="27" name="Rectangle 26"/>
          <p:cNvSpPr/>
          <p:nvPr/>
        </p:nvSpPr>
        <p:spPr>
          <a:xfrm>
            <a:off x="1285037" y="6155664"/>
            <a:ext cx="2790006" cy="600164"/>
          </a:xfrm>
          <a:prstGeom prst="rect">
            <a:avLst/>
          </a:prstGeom>
        </p:spPr>
        <p:txBody>
          <a:bodyPr wrap="square">
            <a:spAutoFit/>
          </a:bodyPr>
          <a:lstStyle/>
          <a:p>
            <a:r>
              <a:rPr lang="fr-FR" sz="1100" dirty="0">
                <a:solidFill>
                  <a:srgbClr val="000000"/>
                </a:solidFill>
                <a:latin typeface="Ubuntu"/>
              </a:rPr>
              <a:t>Chablis AOC, 75 cl</a:t>
            </a:r>
          </a:p>
          <a:p>
            <a:r>
              <a:rPr lang="fr-FR" sz="1100" dirty="0">
                <a:solidFill>
                  <a:srgbClr val="000000"/>
                </a:solidFill>
                <a:latin typeface="Ubuntu"/>
              </a:rPr>
              <a:t>Le bon équilibre</a:t>
            </a:r>
          </a:p>
          <a:p>
            <a:r>
              <a:rPr lang="fr-FR" sz="1100" dirty="0">
                <a:solidFill>
                  <a:srgbClr val="7D858F"/>
                </a:solidFill>
                <a:latin typeface="Ubuntu"/>
              </a:rPr>
              <a:t>13,20€HT 15,84€TTC</a:t>
            </a:r>
            <a:endParaRPr lang="fr-FR" sz="1100" dirty="0">
              <a:latin typeface="Ubuntu"/>
            </a:endParaRPr>
          </a:p>
        </p:txBody>
      </p:sp>
      <p:sp>
        <p:nvSpPr>
          <p:cNvPr id="30" name="Rectangle 29"/>
          <p:cNvSpPr/>
          <p:nvPr/>
        </p:nvSpPr>
        <p:spPr>
          <a:xfrm>
            <a:off x="1285037" y="5530788"/>
            <a:ext cx="1700714" cy="261610"/>
          </a:xfrm>
          <a:prstGeom prst="rect">
            <a:avLst/>
          </a:prstGeom>
        </p:spPr>
        <p:txBody>
          <a:bodyPr wrap="square">
            <a:spAutoFit/>
          </a:bodyPr>
          <a:lstStyle/>
          <a:p>
            <a:r>
              <a:rPr lang="fr-FR" sz="1100" dirty="0">
                <a:solidFill>
                  <a:srgbClr val="000000"/>
                </a:solidFill>
                <a:latin typeface="Ubuntu"/>
              </a:rPr>
              <a:t>26€ht </a:t>
            </a:r>
            <a:r>
              <a:rPr lang="fr-FR" sz="1100" dirty="0">
                <a:solidFill>
                  <a:srgbClr val="7D858F"/>
                </a:solidFill>
                <a:latin typeface="Ubuntu"/>
              </a:rPr>
              <a:t>28,60€TTC</a:t>
            </a:r>
            <a:endParaRPr lang="fr-FR" dirty="0"/>
          </a:p>
        </p:txBody>
      </p:sp>
      <p:sp>
        <p:nvSpPr>
          <p:cNvPr id="32" name="Rectangle : avec coin rogné 31"/>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100" dirty="0">
                <a:latin typeface="Ubuntu"/>
              </a:rPr>
              <a:t>Plateaux-repas</a:t>
            </a:r>
            <a:r>
              <a:rPr lang="fr-FR" dirty="0">
                <a:latin typeface="Ubuntu"/>
              </a:rPr>
              <a:t> </a:t>
            </a:r>
            <a:r>
              <a:rPr lang="fr-FR" sz="1600" b="1" dirty="0">
                <a:latin typeface="Ubuntu"/>
              </a:rPr>
              <a:t>ÉLÉGANCE</a:t>
            </a:r>
          </a:p>
        </p:txBody>
      </p:sp>
      <p:pic>
        <p:nvPicPr>
          <p:cNvPr id="9" name="Image 8">
            <a:extLst>
              <a:ext uri="{FF2B5EF4-FFF2-40B4-BE49-F238E27FC236}">
                <a16:creationId xmlns:a16="http://schemas.microsoft.com/office/drawing/2014/main" id="{CCD77AC6-0E35-4619-A1FE-8A0DA4E846FC}"/>
              </a:ext>
            </a:extLst>
          </p:cNvPr>
          <p:cNvPicPr>
            <a:picLocks noChangeAspect="1"/>
          </p:cNvPicPr>
          <p:nvPr/>
        </p:nvPicPr>
        <p:blipFill>
          <a:blip r:embed="rId2"/>
          <a:stretch>
            <a:fillRect/>
          </a:stretch>
        </p:blipFill>
        <p:spPr>
          <a:xfrm>
            <a:off x="1285037" y="476281"/>
            <a:ext cx="2696035" cy="1800000"/>
          </a:xfrm>
          <a:prstGeom prst="rect">
            <a:avLst/>
          </a:prstGeom>
        </p:spPr>
      </p:pic>
      <p:sp>
        <p:nvSpPr>
          <p:cNvPr id="33" name="ZoneTexte 32">
            <a:extLst>
              <a:ext uri="{FF2B5EF4-FFF2-40B4-BE49-F238E27FC236}">
                <a16:creationId xmlns:a16="http://schemas.microsoft.com/office/drawing/2014/main" id="{247CCFD7-1306-4366-B8AC-8CE78723F9A7}"/>
              </a:ext>
            </a:extLst>
          </p:cNvPr>
          <p:cNvSpPr txBox="1"/>
          <p:nvPr/>
        </p:nvSpPr>
        <p:spPr>
          <a:xfrm>
            <a:off x="1245231" y="2272822"/>
            <a:ext cx="2642839" cy="307777"/>
          </a:xfrm>
          <a:prstGeom prst="rect">
            <a:avLst/>
          </a:prstGeom>
          <a:noFill/>
        </p:spPr>
        <p:txBody>
          <a:bodyPr wrap="square" rtlCol="0">
            <a:spAutoFit/>
          </a:bodyPr>
          <a:lstStyle/>
          <a:p>
            <a:r>
              <a:rPr lang="fr-FR" sz="1400" b="1" dirty="0">
                <a:solidFill>
                  <a:srgbClr val="F0555D"/>
                </a:solidFill>
                <a:latin typeface="Ubuntu"/>
              </a:rPr>
              <a:t>Disponible du 4 juin au 20 juillet</a:t>
            </a:r>
          </a:p>
        </p:txBody>
      </p:sp>
      <p:sp>
        <p:nvSpPr>
          <p:cNvPr id="10" name="Rectangle 9">
            <a:extLst>
              <a:ext uri="{FF2B5EF4-FFF2-40B4-BE49-F238E27FC236}">
                <a16:creationId xmlns:a16="http://schemas.microsoft.com/office/drawing/2014/main" id="{E4D0D632-8CDA-4C42-B5F3-3C44CD99BAC6}"/>
              </a:ext>
            </a:extLst>
          </p:cNvPr>
          <p:cNvSpPr/>
          <p:nvPr/>
        </p:nvSpPr>
        <p:spPr>
          <a:xfrm>
            <a:off x="5939907" y="2638551"/>
            <a:ext cx="2790006" cy="2708434"/>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Arlequin de daurade</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Tagine de légumes : </a:t>
            </a:r>
            <a:r>
              <a:rPr lang="fr-FR" sz="1100" dirty="0">
                <a:latin typeface="Ubuntu-Light"/>
              </a:rPr>
              <a:t>oignon, carotte, céleri-rave, fenouil, tomate confite</a:t>
            </a:r>
          </a:p>
          <a:p>
            <a:pPr algn="just"/>
            <a:endParaRPr lang="fr-FR" sz="1100" dirty="0">
              <a:latin typeface="Ubuntu-Light"/>
            </a:endParaRPr>
          </a:p>
          <a:p>
            <a:pPr algn="just"/>
            <a:r>
              <a:rPr lang="fr-FR" sz="1100" b="1" dirty="0">
                <a:latin typeface="Ubuntu-Medium"/>
              </a:rPr>
              <a:t>L’Arlequin : </a:t>
            </a:r>
            <a:r>
              <a:rPr lang="fr-FR" sz="1100" dirty="0">
                <a:latin typeface="Ubuntu-Light"/>
              </a:rPr>
              <a:t>filet de daurade royale, aubergine grillée, tomate confite, marmelade d’oignon, olive, vierge de tomate</a:t>
            </a:r>
          </a:p>
          <a:p>
            <a:pPr algn="just"/>
            <a:endParaRPr lang="fr-FR" sz="1100" dirty="0">
              <a:latin typeface="Ubuntu-Light"/>
            </a:endParaRPr>
          </a:p>
          <a:p>
            <a:pPr algn="just"/>
            <a:r>
              <a:rPr lang="fr-FR" sz="1100" b="1" dirty="0">
                <a:latin typeface="Ubuntu-Medium"/>
              </a:rPr>
              <a:t>Sélection de fromages affinés, </a:t>
            </a:r>
          </a:p>
          <a:p>
            <a:pPr algn="just"/>
            <a:r>
              <a:rPr lang="fr-FR" sz="1100" dirty="0">
                <a:latin typeface="Ubuntu-Light"/>
              </a:rPr>
              <a:t>pain, pâte de fruit</a:t>
            </a:r>
          </a:p>
          <a:p>
            <a:pPr algn="just"/>
            <a:endParaRPr lang="fr-FR" sz="1100" dirty="0">
              <a:latin typeface="Ubuntu-Medium"/>
            </a:endParaRPr>
          </a:p>
          <a:p>
            <a:pPr algn="just"/>
            <a:r>
              <a:rPr lang="fr-FR" sz="1100" b="1" dirty="0">
                <a:latin typeface="Ubuntu-Medium"/>
              </a:rPr>
              <a:t>Soupe de fruits au thé, </a:t>
            </a:r>
            <a:r>
              <a:rPr lang="fr-FR" sz="1100" dirty="0">
                <a:latin typeface="Ubuntu-Light"/>
              </a:rPr>
              <a:t>kiwi, pomme verte, ananas, pitaya</a:t>
            </a:r>
            <a:endParaRPr lang="fr-FR" sz="1100" dirty="0">
              <a:latin typeface="Ubuntu"/>
            </a:endParaRPr>
          </a:p>
        </p:txBody>
      </p:sp>
      <p:sp>
        <p:nvSpPr>
          <p:cNvPr id="11" name="Rectangle 10">
            <a:extLst>
              <a:ext uri="{FF2B5EF4-FFF2-40B4-BE49-F238E27FC236}">
                <a16:creationId xmlns:a16="http://schemas.microsoft.com/office/drawing/2014/main" id="{E372F8C7-75F8-4B6D-BA4C-969D6766EDAE}"/>
              </a:ext>
            </a:extLst>
          </p:cNvPr>
          <p:cNvSpPr/>
          <p:nvPr/>
        </p:nvSpPr>
        <p:spPr>
          <a:xfrm>
            <a:off x="5976785" y="5916431"/>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ROSÉ</a:t>
            </a:r>
          </a:p>
        </p:txBody>
      </p:sp>
      <p:sp>
        <p:nvSpPr>
          <p:cNvPr id="12" name="Rectangle 11">
            <a:extLst>
              <a:ext uri="{FF2B5EF4-FFF2-40B4-BE49-F238E27FC236}">
                <a16:creationId xmlns:a16="http://schemas.microsoft.com/office/drawing/2014/main" id="{ED831129-7E4C-4F89-96CD-8D68663AE542}"/>
              </a:ext>
            </a:extLst>
          </p:cNvPr>
          <p:cNvSpPr/>
          <p:nvPr/>
        </p:nvSpPr>
        <p:spPr>
          <a:xfrm>
            <a:off x="5976785" y="6145031"/>
            <a:ext cx="2790006" cy="600164"/>
          </a:xfrm>
          <a:prstGeom prst="rect">
            <a:avLst/>
          </a:prstGeom>
        </p:spPr>
        <p:txBody>
          <a:bodyPr wrap="square">
            <a:spAutoFit/>
          </a:bodyPr>
          <a:lstStyle/>
          <a:p>
            <a:r>
              <a:rPr lang="fr-FR" sz="1100" dirty="0">
                <a:solidFill>
                  <a:srgbClr val="000000"/>
                </a:solidFill>
                <a:latin typeface="Ubuntu"/>
              </a:rPr>
              <a:t>Luberon AOC, 75 cl</a:t>
            </a:r>
          </a:p>
          <a:p>
            <a:r>
              <a:rPr lang="fr-FR" sz="1100" dirty="0">
                <a:solidFill>
                  <a:srgbClr val="000000"/>
                </a:solidFill>
                <a:latin typeface="Ubuntu"/>
              </a:rPr>
              <a:t>Fin de bouche aérienne</a:t>
            </a:r>
          </a:p>
          <a:p>
            <a:r>
              <a:rPr lang="fr-FR" sz="1100" dirty="0">
                <a:solidFill>
                  <a:srgbClr val="7D858F"/>
                </a:solidFill>
                <a:latin typeface="Ubuntu"/>
              </a:rPr>
              <a:t>7,80€HT 9,36€TTC</a:t>
            </a:r>
            <a:endParaRPr lang="fr-FR" sz="1100" dirty="0">
              <a:latin typeface="Ubuntu"/>
            </a:endParaRPr>
          </a:p>
        </p:txBody>
      </p:sp>
      <p:sp>
        <p:nvSpPr>
          <p:cNvPr id="13" name="Rectangle 12">
            <a:extLst>
              <a:ext uri="{FF2B5EF4-FFF2-40B4-BE49-F238E27FC236}">
                <a16:creationId xmlns:a16="http://schemas.microsoft.com/office/drawing/2014/main" id="{E92FC8E6-C291-4A45-873B-629442218A53}"/>
              </a:ext>
            </a:extLst>
          </p:cNvPr>
          <p:cNvSpPr/>
          <p:nvPr/>
        </p:nvSpPr>
        <p:spPr>
          <a:xfrm>
            <a:off x="5965539" y="5531480"/>
            <a:ext cx="1598746" cy="261610"/>
          </a:xfrm>
          <a:prstGeom prst="rect">
            <a:avLst/>
          </a:prstGeom>
        </p:spPr>
        <p:txBody>
          <a:bodyPr wrap="square">
            <a:spAutoFit/>
          </a:bodyPr>
          <a:lstStyle/>
          <a:p>
            <a:r>
              <a:rPr lang="fr-FR" sz="1100" dirty="0">
                <a:solidFill>
                  <a:srgbClr val="000000"/>
                </a:solidFill>
                <a:latin typeface="Ubuntu"/>
              </a:rPr>
              <a:t>27,50€ht </a:t>
            </a:r>
            <a:r>
              <a:rPr lang="fr-FR" sz="1100" dirty="0">
                <a:solidFill>
                  <a:srgbClr val="7D858F"/>
                </a:solidFill>
                <a:latin typeface="Ubuntu"/>
              </a:rPr>
              <a:t>30,25€TTC</a:t>
            </a:r>
            <a:endParaRPr lang="fr-FR" dirty="0"/>
          </a:p>
        </p:txBody>
      </p:sp>
      <p:pic>
        <p:nvPicPr>
          <p:cNvPr id="14" name="Image 13">
            <a:extLst>
              <a:ext uri="{FF2B5EF4-FFF2-40B4-BE49-F238E27FC236}">
                <a16:creationId xmlns:a16="http://schemas.microsoft.com/office/drawing/2014/main" id="{FF54DC94-06CA-41D6-8058-3C392A43200C}"/>
              </a:ext>
            </a:extLst>
          </p:cNvPr>
          <p:cNvPicPr>
            <a:picLocks noChangeAspect="1"/>
          </p:cNvPicPr>
          <p:nvPr/>
        </p:nvPicPr>
        <p:blipFill>
          <a:blip r:embed="rId3"/>
          <a:stretch>
            <a:fillRect/>
          </a:stretch>
        </p:blipFill>
        <p:spPr>
          <a:xfrm>
            <a:off x="5976785" y="476281"/>
            <a:ext cx="2696035" cy="1800000"/>
          </a:xfrm>
          <a:prstGeom prst="rect">
            <a:avLst/>
          </a:prstGeom>
        </p:spPr>
      </p:pic>
      <p:sp>
        <p:nvSpPr>
          <p:cNvPr id="15" name="ZoneTexte 14">
            <a:extLst>
              <a:ext uri="{FF2B5EF4-FFF2-40B4-BE49-F238E27FC236}">
                <a16:creationId xmlns:a16="http://schemas.microsoft.com/office/drawing/2014/main" id="{C451A233-7C7F-43AA-94B7-95FB2100675F}"/>
              </a:ext>
            </a:extLst>
          </p:cNvPr>
          <p:cNvSpPr txBox="1"/>
          <p:nvPr/>
        </p:nvSpPr>
        <p:spPr>
          <a:xfrm>
            <a:off x="5908656" y="2272822"/>
            <a:ext cx="2642839" cy="307777"/>
          </a:xfrm>
          <a:prstGeom prst="rect">
            <a:avLst/>
          </a:prstGeom>
          <a:noFill/>
        </p:spPr>
        <p:txBody>
          <a:bodyPr wrap="square" rtlCol="0">
            <a:spAutoFit/>
          </a:bodyPr>
          <a:lstStyle/>
          <a:p>
            <a:r>
              <a:rPr lang="fr-FR" sz="1400" b="1" dirty="0">
                <a:solidFill>
                  <a:srgbClr val="F0555D"/>
                </a:solidFill>
                <a:latin typeface="Ubuntu"/>
              </a:rPr>
              <a:t>Disponible à partir du 27 août</a:t>
            </a:r>
          </a:p>
        </p:txBody>
      </p:sp>
    </p:spTree>
    <p:extLst>
      <p:ext uri="{BB962C8B-B14F-4D97-AF65-F5344CB8AC3E}">
        <p14:creationId xmlns:p14="http://schemas.microsoft.com/office/powerpoint/2010/main" val="270144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menus sélection - </a:t>
            </a:r>
            <a:r>
              <a:rPr lang="fr-FR" sz="1600" dirty="0">
                <a:latin typeface="Ubuntu"/>
              </a:rPr>
              <a:t>Disponibles à partir du 4 juin</a:t>
            </a:r>
            <a:endParaRPr lang="fr-FR" sz="1400" dirty="0">
              <a:latin typeface="Ubuntu"/>
            </a:endParaRPr>
          </a:p>
        </p:txBody>
      </p:sp>
      <p:sp>
        <p:nvSpPr>
          <p:cNvPr id="19" name="Rectangle 18"/>
          <p:cNvSpPr/>
          <p:nvPr/>
        </p:nvSpPr>
        <p:spPr>
          <a:xfrm>
            <a:off x="346298" y="2569049"/>
            <a:ext cx="2790006" cy="2369880"/>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Filet de flétan</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Mozzarella en salade</a:t>
            </a:r>
            <a:r>
              <a:rPr lang="fr-FR" sz="1100" dirty="0">
                <a:latin typeface="Ubuntu-Medium"/>
              </a:rPr>
              <a:t>, </a:t>
            </a:r>
            <a:r>
              <a:rPr lang="fr-FR" sz="1100" dirty="0">
                <a:latin typeface="Ubuntu-Light"/>
              </a:rPr>
              <a:t>tomate à l’huile </a:t>
            </a:r>
            <a:r>
              <a:rPr lang="fr-FR" sz="1100" dirty="0" err="1">
                <a:latin typeface="Ubuntu-Light"/>
              </a:rPr>
              <a:t>mizuna</a:t>
            </a:r>
            <a:endParaRPr lang="fr-FR" sz="1100" dirty="0">
              <a:latin typeface="Ubuntu-Light"/>
            </a:endParaRPr>
          </a:p>
          <a:p>
            <a:pPr algn="just"/>
            <a:endParaRPr lang="fr-FR" sz="1100" dirty="0">
              <a:latin typeface="Ubuntu-Medium"/>
            </a:endParaRPr>
          </a:p>
          <a:p>
            <a:pPr algn="just"/>
            <a:r>
              <a:rPr lang="fr-FR" sz="1100" b="1" dirty="0">
                <a:latin typeface="Ubuntu-Medium"/>
              </a:rPr>
              <a:t>Aïoli de filet de flétan, </a:t>
            </a:r>
            <a:r>
              <a:rPr lang="fr-FR" sz="1100" dirty="0">
                <a:latin typeface="Ubuntu-Light"/>
              </a:rPr>
              <a:t>artichaut à l’huile, fèves, </a:t>
            </a:r>
            <a:r>
              <a:rPr lang="fr-FR" sz="1100" dirty="0" err="1">
                <a:latin typeface="Ubuntu-Light"/>
              </a:rPr>
              <a:t>oeuf</a:t>
            </a:r>
            <a:r>
              <a:rPr lang="fr-FR" sz="1100" dirty="0">
                <a:latin typeface="Ubuntu-Light"/>
              </a:rPr>
              <a:t> de caille, tomate cocktail, câpres</a:t>
            </a:r>
          </a:p>
          <a:p>
            <a:pPr algn="just"/>
            <a:endParaRPr lang="fr-FR" sz="1100" dirty="0">
              <a:latin typeface="Ubuntu-Medium"/>
            </a:endParaRPr>
          </a:p>
          <a:p>
            <a:pPr algn="just"/>
            <a:r>
              <a:rPr lang="fr-FR" sz="1100" b="1" dirty="0">
                <a:latin typeface="Ubuntu-Medium"/>
              </a:rPr>
              <a:t>Sélection de fromages affinés, </a:t>
            </a:r>
          </a:p>
          <a:p>
            <a:pPr algn="just"/>
            <a:r>
              <a:rPr lang="fr-FR" sz="1100" dirty="0">
                <a:latin typeface="Ubuntu-Light"/>
              </a:rPr>
              <a:t>pain, beurre bio</a:t>
            </a:r>
          </a:p>
          <a:p>
            <a:pPr algn="just"/>
            <a:endParaRPr lang="fr-FR" sz="1100" dirty="0">
              <a:latin typeface="Ubuntu-Light"/>
            </a:endParaRPr>
          </a:p>
          <a:p>
            <a:pPr algn="just"/>
            <a:r>
              <a:rPr lang="fr-FR" sz="1100" b="1" dirty="0">
                <a:latin typeface="Ubuntu-Medium"/>
              </a:rPr>
              <a:t>Sablé breton </a:t>
            </a:r>
            <a:r>
              <a:rPr lang="fr-FR" sz="1100" dirty="0">
                <a:latin typeface="Ubuntu-Medium"/>
              </a:rPr>
              <a:t>aux pommes </a:t>
            </a:r>
            <a:r>
              <a:rPr lang="fr-FR" sz="1100" dirty="0">
                <a:latin typeface="Ubuntu-Light"/>
              </a:rPr>
              <a:t>façon Tatin</a:t>
            </a:r>
            <a:endParaRPr lang="fr-FR" sz="1100" dirty="0">
              <a:latin typeface="Ubuntu"/>
            </a:endParaRPr>
          </a:p>
        </p:txBody>
      </p:sp>
      <p:sp>
        <p:nvSpPr>
          <p:cNvPr id="21" name="Rectangle 20"/>
          <p:cNvSpPr/>
          <p:nvPr/>
        </p:nvSpPr>
        <p:spPr>
          <a:xfrm>
            <a:off x="3650120" y="2599441"/>
            <a:ext cx="2790006" cy="2616101"/>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Buddha bowl </a:t>
            </a:r>
          </a:p>
          <a:p>
            <a:pPr algn="just"/>
            <a:r>
              <a:rPr lang="fr-FR" sz="1600" b="1" dirty="0">
                <a:solidFill>
                  <a:srgbClr val="8D605E"/>
                </a:solidFill>
                <a:latin typeface="Footlight MT Light" panose="0204060206030A020304" pitchFamily="18" charset="0"/>
              </a:rPr>
              <a:t>végétarien d’été</a:t>
            </a:r>
          </a:p>
          <a:p>
            <a:pPr algn="just"/>
            <a:endParaRPr lang="fr-FR" sz="1100" dirty="0">
              <a:solidFill>
                <a:srgbClr val="000000"/>
              </a:solidFill>
              <a:latin typeface="Ubuntu"/>
            </a:endParaRPr>
          </a:p>
          <a:p>
            <a:pPr algn="just"/>
            <a:r>
              <a:rPr lang="fr-FR" sz="1100" b="1" dirty="0">
                <a:latin typeface="Ubuntu-Medium"/>
              </a:rPr>
              <a:t>Cake au pesto, </a:t>
            </a:r>
            <a:r>
              <a:rPr lang="fr-FR" sz="1100" dirty="0">
                <a:latin typeface="Ubuntu-Light"/>
              </a:rPr>
              <a:t>féta, olive, tomate confite</a:t>
            </a:r>
          </a:p>
          <a:p>
            <a:pPr algn="just"/>
            <a:endParaRPr lang="fr-FR" sz="1100" dirty="0">
              <a:latin typeface="Ubuntu-Light"/>
            </a:endParaRPr>
          </a:p>
          <a:p>
            <a:pPr algn="just"/>
            <a:r>
              <a:rPr lang="fr-FR" sz="1100" b="1" dirty="0">
                <a:latin typeface="Ubuntu-Medium"/>
              </a:rPr>
              <a:t>Buddha bowl : </a:t>
            </a:r>
            <a:r>
              <a:rPr lang="fr-FR" sz="1100" dirty="0">
                <a:latin typeface="Ubuntu-Light"/>
              </a:rPr>
              <a:t>pâtes </a:t>
            </a:r>
            <a:r>
              <a:rPr lang="fr-FR" sz="1100" dirty="0" err="1">
                <a:latin typeface="Ubuntu-Light"/>
              </a:rPr>
              <a:t>fregola</a:t>
            </a:r>
            <a:r>
              <a:rPr lang="fr-FR" sz="1100" dirty="0">
                <a:latin typeface="Ubuntu-Light"/>
              </a:rPr>
              <a:t>, haricots verts, pois gourmands, conchiglioni </a:t>
            </a:r>
            <a:r>
              <a:rPr lang="fr-FR" sz="1100" dirty="0" err="1">
                <a:latin typeface="Ubuntu-Light"/>
              </a:rPr>
              <a:t>farçi</a:t>
            </a:r>
            <a:r>
              <a:rPr lang="fr-FR" sz="1100" dirty="0">
                <a:latin typeface="Ubuntu-Light"/>
              </a:rPr>
              <a:t>, </a:t>
            </a:r>
            <a:r>
              <a:rPr lang="fr-FR" sz="1100" dirty="0" err="1">
                <a:latin typeface="Ubuntu-Light"/>
              </a:rPr>
              <a:t>caponata</a:t>
            </a:r>
            <a:r>
              <a:rPr lang="fr-FR" sz="1100" dirty="0">
                <a:latin typeface="Ubuntu-Light"/>
              </a:rPr>
              <a:t> de courgette aux cranberries, piperade de légumes</a:t>
            </a:r>
          </a:p>
          <a:p>
            <a:pPr algn="just"/>
            <a:endParaRPr lang="fr-FR" sz="1100" dirty="0">
              <a:latin typeface="Ubuntu-Light"/>
            </a:endParaRPr>
          </a:p>
          <a:p>
            <a:pPr algn="just"/>
            <a:r>
              <a:rPr lang="fr-FR" sz="1100" b="1" dirty="0">
                <a:latin typeface="Ubuntu-Medium"/>
              </a:rPr>
              <a:t>Sélection de fromages affinés, </a:t>
            </a:r>
          </a:p>
          <a:p>
            <a:pPr algn="just"/>
            <a:r>
              <a:rPr lang="fr-FR" sz="1100" dirty="0">
                <a:latin typeface="Ubuntu-Light"/>
              </a:rPr>
              <a:t>pain, beurre bio</a:t>
            </a:r>
          </a:p>
          <a:p>
            <a:pPr algn="just"/>
            <a:endParaRPr lang="fr-FR" sz="1100" dirty="0">
              <a:latin typeface="Ubuntu-Light"/>
            </a:endParaRPr>
          </a:p>
          <a:p>
            <a:pPr algn="just"/>
            <a:r>
              <a:rPr lang="fr-FR" sz="1100" b="1" dirty="0">
                <a:latin typeface="Ubuntu-Medium"/>
              </a:rPr>
              <a:t>Mousse au chocolat </a:t>
            </a:r>
            <a:r>
              <a:rPr lang="fr-FR" sz="1100" dirty="0">
                <a:latin typeface="Ubuntu-Light"/>
              </a:rPr>
              <a:t>et meringue</a:t>
            </a:r>
            <a:endParaRPr lang="fr-FR" sz="1100" dirty="0">
              <a:latin typeface="Ubuntu"/>
            </a:endParaRPr>
          </a:p>
        </p:txBody>
      </p:sp>
      <p:sp>
        <p:nvSpPr>
          <p:cNvPr id="22" name="Rectangle 21"/>
          <p:cNvSpPr/>
          <p:nvPr/>
        </p:nvSpPr>
        <p:spPr>
          <a:xfrm>
            <a:off x="6800750" y="2546388"/>
            <a:ext cx="2790006" cy="2369880"/>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Poulet rôti</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Quartier de melon </a:t>
            </a:r>
            <a:r>
              <a:rPr lang="fr-FR" sz="1100" b="1" dirty="0">
                <a:latin typeface="Ubuntu-Light"/>
              </a:rPr>
              <a:t>nature</a:t>
            </a:r>
          </a:p>
          <a:p>
            <a:pPr algn="just"/>
            <a:endParaRPr lang="fr-FR" sz="1100" dirty="0">
              <a:latin typeface="Ubuntu-Light"/>
            </a:endParaRPr>
          </a:p>
          <a:p>
            <a:pPr algn="just"/>
            <a:r>
              <a:rPr lang="fr-FR" sz="1100" b="1" dirty="0">
                <a:latin typeface="Ubuntu-Medium"/>
              </a:rPr>
              <a:t>Poulet rôti, </a:t>
            </a:r>
            <a:r>
              <a:rPr lang="fr-FR" sz="1100" dirty="0">
                <a:latin typeface="Ubuntu-Light"/>
              </a:rPr>
              <a:t>piperade de légumes d’été, piment d’Espelette</a:t>
            </a:r>
          </a:p>
          <a:p>
            <a:pPr algn="just"/>
            <a:endParaRPr lang="fr-FR" sz="1100" dirty="0">
              <a:latin typeface="Ubuntu-Light"/>
            </a:endParaRPr>
          </a:p>
          <a:p>
            <a:pPr algn="just"/>
            <a:r>
              <a:rPr lang="fr-FR" sz="1100" b="1" dirty="0">
                <a:latin typeface="Ubuntu-Medium"/>
              </a:rPr>
              <a:t>Sélection de fromages affinés, </a:t>
            </a:r>
          </a:p>
          <a:p>
            <a:pPr algn="just"/>
            <a:r>
              <a:rPr lang="fr-FR" sz="1100" dirty="0">
                <a:latin typeface="Ubuntu-Light"/>
              </a:rPr>
              <a:t>pain, beurre bio</a:t>
            </a:r>
          </a:p>
          <a:p>
            <a:pPr algn="just"/>
            <a:endParaRPr lang="fr-FR" sz="1100" dirty="0">
              <a:latin typeface="Ubuntu-Light"/>
            </a:endParaRPr>
          </a:p>
          <a:p>
            <a:pPr algn="just"/>
            <a:r>
              <a:rPr lang="fr-FR" sz="1100" b="1" dirty="0">
                <a:latin typeface="Ubuntu-Medium"/>
              </a:rPr>
              <a:t>La visitandine : </a:t>
            </a:r>
            <a:r>
              <a:rPr lang="fr-FR" sz="1100" dirty="0">
                <a:latin typeface="Ubuntu-Light"/>
              </a:rPr>
              <a:t>gâteau aux amandes, framboise, litchi, amandes effilées</a:t>
            </a:r>
            <a:endParaRPr lang="fr-FR" sz="1100" dirty="0">
              <a:latin typeface="Ubuntu"/>
            </a:endParaRPr>
          </a:p>
        </p:txBody>
      </p:sp>
      <p:sp>
        <p:nvSpPr>
          <p:cNvPr id="23" name="Rectangle 22"/>
          <p:cNvSpPr/>
          <p:nvPr/>
        </p:nvSpPr>
        <p:spPr>
          <a:xfrm>
            <a:off x="473894" y="5953878"/>
            <a:ext cx="1587500" cy="217505"/>
          </a:xfrm>
          <a:prstGeom prst="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BLANC</a:t>
            </a:r>
          </a:p>
        </p:txBody>
      </p:sp>
      <p:sp>
        <p:nvSpPr>
          <p:cNvPr id="24" name="Rectangle 23"/>
          <p:cNvSpPr/>
          <p:nvPr/>
        </p:nvSpPr>
        <p:spPr>
          <a:xfrm>
            <a:off x="3671386" y="5927064"/>
            <a:ext cx="1587500" cy="228600"/>
          </a:xfrm>
          <a:prstGeom prst="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ROSÉ</a:t>
            </a:r>
          </a:p>
        </p:txBody>
      </p:sp>
      <p:sp>
        <p:nvSpPr>
          <p:cNvPr id="25" name="Rectangle 24"/>
          <p:cNvSpPr/>
          <p:nvPr/>
        </p:nvSpPr>
        <p:spPr>
          <a:xfrm>
            <a:off x="6868878" y="5916431"/>
            <a:ext cx="1587500" cy="228600"/>
          </a:xfrm>
          <a:prstGeom prst="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ROUGE</a:t>
            </a:r>
          </a:p>
        </p:txBody>
      </p:sp>
      <p:sp>
        <p:nvSpPr>
          <p:cNvPr id="26" name="Rectangle 25"/>
          <p:cNvSpPr/>
          <p:nvPr/>
        </p:nvSpPr>
        <p:spPr>
          <a:xfrm>
            <a:off x="473894" y="6191494"/>
            <a:ext cx="2790006" cy="600164"/>
          </a:xfrm>
          <a:prstGeom prst="rect">
            <a:avLst/>
          </a:prstGeom>
        </p:spPr>
        <p:txBody>
          <a:bodyPr wrap="square">
            <a:spAutoFit/>
          </a:bodyPr>
          <a:lstStyle/>
          <a:p>
            <a:r>
              <a:rPr lang="fr-FR" sz="1100" dirty="0">
                <a:solidFill>
                  <a:srgbClr val="000000"/>
                </a:solidFill>
                <a:latin typeface="Ubuntu"/>
              </a:rPr>
              <a:t>Lubéron AOC, 75cl</a:t>
            </a:r>
          </a:p>
          <a:p>
            <a:r>
              <a:rPr lang="fr-FR" sz="1100" dirty="0">
                <a:solidFill>
                  <a:srgbClr val="000000"/>
                </a:solidFill>
                <a:latin typeface="Ubuntu"/>
              </a:rPr>
              <a:t>Un allié de choix</a:t>
            </a:r>
          </a:p>
          <a:p>
            <a:r>
              <a:rPr lang="fr-FR" sz="1100" dirty="0">
                <a:solidFill>
                  <a:srgbClr val="7D858F"/>
                </a:solidFill>
                <a:latin typeface="Ubuntu"/>
              </a:rPr>
              <a:t>7,80€HT 9,36€TTC</a:t>
            </a:r>
            <a:endParaRPr lang="fr-FR" sz="1100" dirty="0">
              <a:latin typeface="Ubuntu"/>
            </a:endParaRPr>
          </a:p>
        </p:txBody>
      </p:sp>
      <p:sp>
        <p:nvSpPr>
          <p:cNvPr id="27" name="Rectangle 26"/>
          <p:cNvSpPr/>
          <p:nvPr/>
        </p:nvSpPr>
        <p:spPr>
          <a:xfrm>
            <a:off x="3671386" y="6155664"/>
            <a:ext cx="2790006" cy="600164"/>
          </a:xfrm>
          <a:prstGeom prst="rect">
            <a:avLst/>
          </a:prstGeom>
        </p:spPr>
        <p:txBody>
          <a:bodyPr wrap="square">
            <a:spAutoFit/>
          </a:bodyPr>
          <a:lstStyle/>
          <a:p>
            <a:r>
              <a:rPr lang="fr-FR" sz="1100" dirty="0">
                <a:solidFill>
                  <a:srgbClr val="000000"/>
                </a:solidFill>
                <a:latin typeface="Ubuntu"/>
              </a:rPr>
              <a:t>Lubéron AOC, 75 cl</a:t>
            </a:r>
          </a:p>
          <a:p>
            <a:r>
              <a:rPr lang="fr-FR" sz="1100" dirty="0">
                <a:solidFill>
                  <a:srgbClr val="000000"/>
                </a:solidFill>
                <a:latin typeface="Ubuntu"/>
              </a:rPr>
              <a:t>Fin de bouche aérienne</a:t>
            </a:r>
          </a:p>
          <a:p>
            <a:r>
              <a:rPr lang="fr-FR" sz="1100" dirty="0">
                <a:solidFill>
                  <a:srgbClr val="7D858F"/>
                </a:solidFill>
                <a:latin typeface="Ubuntu"/>
              </a:rPr>
              <a:t>7,80€HT 9,36€TTC</a:t>
            </a:r>
            <a:endParaRPr lang="fr-FR" sz="1100" dirty="0">
              <a:latin typeface="Ubuntu"/>
            </a:endParaRPr>
          </a:p>
        </p:txBody>
      </p:sp>
      <p:sp>
        <p:nvSpPr>
          <p:cNvPr id="28" name="Rectangle 27"/>
          <p:cNvSpPr/>
          <p:nvPr/>
        </p:nvSpPr>
        <p:spPr>
          <a:xfrm>
            <a:off x="6868878" y="6145031"/>
            <a:ext cx="2790006" cy="600164"/>
          </a:xfrm>
          <a:prstGeom prst="rect">
            <a:avLst/>
          </a:prstGeom>
        </p:spPr>
        <p:txBody>
          <a:bodyPr wrap="square">
            <a:spAutoFit/>
          </a:bodyPr>
          <a:lstStyle/>
          <a:p>
            <a:r>
              <a:rPr lang="fr-FR" sz="1100" dirty="0">
                <a:solidFill>
                  <a:srgbClr val="000000"/>
                </a:solidFill>
                <a:latin typeface="Ubuntu"/>
              </a:rPr>
              <a:t>Valençay Griottes AOC, 75 cl</a:t>
            </a:r>
          </a:p>
          <a:p>
            <a:r>
              <a:rPr lang="fr-FR" sz="1100" dirty="0">
                <a:solidFill>
                  <a:srgbClr val="000000"/>
                </a:solidFill>
                <a:latin typeface="Ubuntu"/>
              </a:rPr>
              <a:t>Notes de fruits rouges</a:t>
            </a:r>
          </a:p>
          <a:p>
            <a:r>
              <a:rPr lang="fr-FR" sz="1100" dirty="0">
                <a:solidFill>
                  <a:srgbClr val="7D858F"/>
                </a:solidFill>
                <a:latin typeface="Ubuntu"/>
              </a:rPr>
              <a:t>10,10€HT 12,12€TTC</a:t>
            </a:r>
            <a:endParaRPr lang="fr-FR" sz="1100" dirty="0">
              <a:latin typeface="Ubuntu"/>
            </a:endParaRPr>
          </a:p>
        </p:txBody>
      </p:sp>
      <p:sp>
        <p:nvSpPr>
          <p:cNvPr id="29" name="Rectangle 28"/>
          <p:cNvSpPr/>
          <p:nvPr/>
        </p:nvSpPr>
        <p:spPr>
          <a:xfrm>
            <a:off x="466274" y="5508362"/>
            <a:ext cx="2112010" cy="261610"/>
          </a:xfrm>
          <a:prstGeom prst="rect">
            <a:avLst/>
          </a:prstGeom>
        </p:spPr>
        <p:txBody>
          <a:bodyPr wrap="square">
            <a:spAutoFit/>
          </a:bodyPr>
          <a:lstStyle/>
          <a:p>
            <a:r>
              <a:rPr lang="fr-FR" sz="1100" dirty="0">
                <a:solidFill>
                  <a:srgbClr val="000000"/>
                </a:solidFill>
                <a:latin typeface="Ubuntu"/>
              </a:rPr>
              <a:t>22,50€ht </a:t>
            </a:r>
            <a:r>
              <a:rPr lang="fr-FR" sz="1100" dirty="0">
                <a:solidFill>
                  <a:srgbClr val="7D858F"/>
                </a:solidFill>
                <a:latin typeface="Ubuntu"/>
              </a:rPr>
              <a:t>24,75€TTC</a:t>
            </a:r>
          </a:p>
        </p:txBody>
      </p:sp>
      <p:sp>
        <p:nvSpPr>
          <p:cNvPr id="30" name="Rectangle 29"/>
          <p:cNvSpPr/>
          <p:nvPr/>
        </p:nvSpPr>
        <p:spPr>
          <a:xfrm>
            <a:off x="3671386" y="5530788"/>
            <a:ext cx="1700714" cy="261610"/>
          </a:xfrm>
          <a:prstGeom prst="rect">
            <a:avLst/>
          </a:prstGeom>
        </p:spPr>
        <p:txBody>
          <a:bodyPr wrap="square">
            <a:spAutoFit/>
          </a:bodyPr>
          <a:lstStyle/>
          <a:p>
            <a:r>
              <a:rPr lang="fr-FR" sz="1100" dirty="0">
                <a:solidFill>
                  <a:srgbClr val="000000"/>
                </a:solidFill>
                <a:latin typeface="Ubuntu"/>
              </a:rPr>
              <a:t>18,90€ht </a:t>
            </a:r>
            <a:r>
              <a:rPr lang="fr-FR" sz="1100" dirty="0">
                <a:solidFill>
                  <a:srgbClr val="7D858F"/>
                </a:solidFill>
                <a:latin typeface="Ubuntu"/>
              </a:rPr>
              <a:t>20,79€TTC</a:t>
            </a:r>
            <a:endParaRPr lang="fr-FR" dirty="0"/>
          </a:p>
        </p:txBody>
      </p:sp>
      <p:sp>
        <p:nvSpPr>
          <p:cNvPr id="31" name="Rectangle 30"/>
          <p:cNvSpPr/>
          <p:nvPr/>
        </p:nvSpPr>
        <p:spPr>
          <a:xfrm>
            <a:off x="6857632" y="5531480"/>
            <a:ext cx="1598746" cy="261610"/>
          </a:xfrm>
          <a:prstGeom prst="rect">
            <a:avLst/>
          </a:prstGeom>
        </p:spPr>
        <p:txBody>
          <a:bodyPr wrap="square">
            <a:spAutoFit/>
          </a:bodyPr>
          <a:lstStyle/>
          <a:p>
            <a:r>
              <a:rPr lang="fr-FR" sz="1100" dirty="0">
                <a:solidFill>
                  <a:srgbClr val="000000"/>
                </a:solidFill>
                <a:latin typeface="Ubuntu"/>
              </a:rPr>
              <a:t>19,50€ht </a:t>
            </a:r>
            <a:r>
              <a:rPr lang="fr-FR" sz="1100" dirty="0">
                <a:solidFill>
                  <a:srgbClr val="7D858F"/>
                </a:solidFill>
                <a:latin typeface="Ubuntu"/>
              </a:rPr>
              <a:t>21,45€TTC</a:t>
            </a:r>
            <a:endParaRPr lang="fr-FR" dirty="0"/>
          </a:p>
        </p:txBody>
      </p:sp>
      <p:sp>
        <p:nvSpPr>
          <p:cNvPr id="32" name="Rectangle : avec coin rogné 31"/>
          <p:cNvSpPr/>
          <p:nvPr/>
        </p:nvSpPr>
        <p:spPr>
          <a:xfrm rot="10800000">
            <a:off x="9612350" y="266700"/>
            <a:ext cx="293649" cy="2033852"/>
          </a:xfrm>
          <a:prstGeom prst="snip1Rect">
            <a:avLst/>
          </a:prstGeom>
          <a:solidFill>
            <a:srgbClr val="F6A03C"/>
          </a:solidFill>
          <a:ln>
            <a:solidFill>
              <a:srgbClr val="F6A03C"/>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100" dirty="0">
                <a:latin typeface="Ubuntu"/>
              </a:rPr>
              <a:t>Plateaux-repas</a:t>
            </a:r>
            <a:r>
              <a:rPr lang="fr-FR" dirty="0">
                <a:latin typeface="Ubuntu"/>
              </a:rPr>
              <a:t> </a:t>
            </a:r>
            <a:r>
              <a:rPr lang="fr-FR" sz="1600" b="1" dirty="0">
                <a:latin typeface="Ubuntu"/>
              </a:rPr>
              <a:t>BISTROT</a:t>
            </a:r>
          </a:p>
        </p:txBody>
      </p:sp>
      <p:pic>
        <p:nvPicPr>
          <p:cNvPr id="4" name="Image 3">
            <a:extLst>
              <a:ext uri="{FF2B5EF4-FFF2-40B4-BE49-F238E27FC236}">
                <a16:creationId xmlns:a16="http://schemas.microsoft.com/office/drawing/2014/main" id="{DA0CAD61-94B8-4C90-80D8-7F53A41DC213}"/>
              </a:ext>
            </a:extLst>
          </p:cNvPr>
          <p:cNvPicPr>
            <a:picLocks noChangeAspect="1"/>
          </p:cNvPicPr>
          <p:nvPr/>
        </p:nvPicPr>
        <p:blipFill>
          <a:blip r:embed="rId2"/>
          <a:stretch>
            <a:fillRect/>
          </a:stretch>
        </p:blipFill>
        <p:spPr>
          <a:xfrm>
            <a:off x="346298" y="378729"/>
            <a:ext cx="2696035" cy="1800000"/>
          </a:xfrm>
          <a:prstGeom prst="rect">
            <a:avLst/>
          </a:prstGeom>
        </p:spPr>
      </p:pic>
      <p:pic>
        <p:nvPicPr>
          <p:cNvPr id="7" name="Image 6">
            <a:extLst>
              <a:ext uri="{FF2B5EF4-FFF2-40B4-BE49-F238E27FC236}">
                <a16:creationId xmlns:a16="http://schemas.microsoft.com/office/drawing/2014/main" id="{2F9CF657-4F86-4651-8850-5EDFC408EA59}"/>
              </a:ext>
            </a:extLst>
          </p:cNvPr>
          <p:cNvPicPr>
            <a:picLocks noChangeAspect="1"/>
          </p:cNvPicPr>
          <p:nvPr/>
        </p:nvPicPr>
        <p:blipFill>
          <a:blip r:embed="rId3"/>
          <a:stretch>
            <a:fillRect/>
          </a:stretch>
        </p:blipFill>
        <p:spPr>
          <a:xfrm>
            <a:off x="3650120" y="379935"/>
            <a:ext cx="2696035" cy="1800000"/>
          </a:xfrm>
          <a:prstGeom prst="rect">
            <a:avLst/>
          </a:prstGeom>
        </p:spPr>
      </p:pic>
      <p:pic>
        <p:nvPicPr>
          <p:cNvPr id="10" name="Image 9">
            <a:extLst>
              <a:ext uri="{FF2B5EF4-FFF2-40B4-BE49-F238E27FC236}">
                <a16:creationId xmlns:a16="http://schemas.microsoft.com/office/drawing/2014/main" id="{763E4E5D-A82B-4A79-9D66-81A2BDFD69D6}"/>
              </a:ext>
            </a:extLst>
          </p:cNvPr>
          <p:cNvPicPr>
            <a:picLocks noChangeAspect="1"/>
          </p:cNvPicPr>
          <p:nvPr/>
        </p:nvPicPr>
        <p:blipFill>
          <a:blip r:embed="rId4"/>
          <a:stretch>
            <a:fillRect/>
          </a:stretch>
        </p:blipFill>
        <p:spPr>
          <a:xfrm>
            <a:off x="6800750" y="399655"/>
            <a:ext cx="2696035" cy="1800000"/>
          </a:xfrm>
          <a:prstGeom prst="rect">
            <a:avLst/>
          </a:prstGeom>
        </p:spPr>
      </p:pic>
      <p:pic>
        <p:nvPicPr>
          <p:cNvPr id="33" name="Image 32">
            <a:extLst>
              <a:ext uri="{FF2B5EF4-FFF2-40B4-BE49-F238E27FC236}">
                <a16:creationId xmlns:a16="http://schemas.microsoft.com/office/drawing/2014/main" id="{7C57A216-A3BD-4397-AFE4-080D266BC149}"/>
              </a:ext>
            </a:extLst>
          </p:cNvPr>
          <p:cNvPicPr>
            <a:picLocks noChangeAspect="1"/>
          </p:cNvPicPr>
          <p:nvPr/>
        </p:nvPicPr>
        <p:blipFill>
          <a:blip r:embed="rId5"/>
          <a:stretch>
            <a:fillRect/>
          </a:stretch>
        </p:blipFill>
        <p:spPr>
          <a:xfrm>
            <a:off x="5548226" y="2210910"/>
            <a:ext cx="496800" cy="496800"/>
          </a:xfrm>
          <a:prstGeom prst="rect">
            <a:avLst/>
          </a:prstGeom>
        </p:spPr>
      </p:pic>
      <p:pic>
        <p:nvPicPr>
          <p:cNvPr id="34" name="Image 33">
            <a:extLst>
              <a:ext uri="{FF2B5EF4-FFF2-40B4-BE49-F238E27FC236}">
                <a16:creationId xmlns:a16="http://schemas.microsoft.com/office/drawing/2014/main" id="{18C1915F-53A4-49C9-BAC1-B35297748B97}"/>
              </a:ext>
            </a:extLst>
          </p:cNvPr>
          <p:cNvPicPr>
            <a:picLocks noChangeAspect="1"/>
          </p:cNvPicPr>
          <p:nvPr/>
        </p:nvPicPr>
        <p:blipFill>
          <a:blip r:embed="rId6"/>
          <a:stretch>
            <a:fillRect/>
          </a:stretch>
        </p:blipFill>
        <p:spPr>
          <a:xfrm>
            <a:off x="6034001" y="2201384"/>
            <a:ext cx="478053" cy="496800"/>
          </a:xfrm>
          <a:prstGeom prst="rect">
            <a:avLst/>
          </a:prstGeom>
        </p:spPr>
      </p:pic>
      <p:sp>
        <p:nvSpPr>
          <p:cNvPr id="35" name="Rectangle 34">
            <a:extLst>
              <a:ext uri="{FF2B5EF4-FFF2-40B4-BE49-F238E27FC236}">
                <a16:creationId xmlns:a16="http://schemas.microsoft.com/office/drawing/2014/main" id="{9D2E7E7A-2546-4247-B258-AFF48F19F833}"/>
              </a:ext>
            </a:extLst>
          </p:cNvPr>
          <p:cNvSpPr/>
          <p:nvPr/>
        </p:nvSpPr>
        <p:spPr>
          <a:xfrm>
            <a:off x="5447832" y="2634997"/>
            <a:ext cx="1474816" cy="400110"/>
          </a:xfrm>
          <a:prstGeom prst="rect">
            <a:avLst/>
          </a:prstGeom>
        </p:spPr>
        <p:txBody>
          <a:bodyPr wrap="square">
            <a:spAutoFit/>
          </a:bodyPr>
          <a:lstStyle/>
          <a:p>
            <a:r>
              <a:rPr lang="fr-FR" sz="1000" dirty="0">
                <a:solidFill>
                  <a:srgbClr val="000000"/>
                </a:solidFill>
                <a:latin typeface="Ubuntu"/>
              </a:rPr>
              <a:t>21,10€ht </a:t>
            </a:r>
            <a:r>
              <a:rPr lang="fr-FR" sz="1000" dirty="0">
                <a:solidFill>
                  <a:srgbClr val="7D858F"/>
                </a:solidFill>
                <a:latin typeface="Ubuntu"/>
              </a:rPr>
              <a:t>23,21€TTC </a:t>
            </a:r>
          </a:p>
          <a:p>
            <a:r>
              <a:rPr lang="fr-FR" sz="1000" dirty="0">
                <a:latin typeface="Ubuntu"/>
              </a:rPr>
              <a:t>en dernière minute</a:t>
            </a:r>
          </a:p>
        </p:txBody>
      </p:sp>
      <p:pic>
        <p:nvPicPr>
          <p:cNvPr id="36" name="Image 35">
            <a:extLst>
              <a:ext uri="{FF2B5EF4-FFF2-40B4-BE49-F238E27FC236}">
                <a16:creationId xmlns:a16="http://schemas.microsoft.com/office/drawing/2014/main" id="{BE4822D2-D4FF-40E0-93CF-7B1975FA58A0}"/>
              </a:ext>
            </a:extLst>
          </p:cNvPr>
          <p:cNvPicPr>
            <a:picLocks noChangeAspect="1"/>
          </p:cNvPicPr>
          <p:nvPr/>
        </p:nvPicPr>
        <p:blipFill>
          <a:blip r:embed="rId7"/>
          <a:stretch>
            <a:fillRect/>
          </a:stretch>
        </p:blipFill>
        <p:spPr>
          <a:xfrm>
            <a:off x="5091025" y="2206146"/>
            <a:ext cx="475200" cy="504294"/>
          </a:xfrm>
          <a:prstGeom prst="rect">
            <a:avLst/>
          </a:prstGeom>
        </p:spPr>
      </p:pic>
      <p:pic>
        <p:nvPicPr>
          <p:cNvPr id="37" name="Image 36">
            <a:extLst>
              <a:ext uri="{FF2B5EF4-FFF2-40B4-BE49-F238E27FC236}">
                <a16:creationId xmlns:a16="http://schemas.microsoft.com/office/drawing/2014/main" id="{D4869333-3FB4-4E55-AB78-F63ECC53E5F3}"/>
              </a:ext>
            </a:extLst>
          </p:cNvPr>
          <p:cNvPicPr>
            <a:picLocks noChangeAspect="1"/>
          </p:cNvPicPr>
          <p:nvPr/>
        </p:nvPicPr>
        <p:blipFill>
          <a:blip r:embed="rId5"/>
          <a:stretch>
            <a:fillRect/>
          </a:stretch>
        </p:blipFill>
        <p:spPr>
          <a:xfrm>
            <a:off x="8531578" y="2342136"/>
            <a:ext cx="475200" cy="475200"/>
          </a:xfrm>
          <a:prstGeom prst="rect">
            <a:avLst/>
          </a:prstGeom>
        </p:spPr>
      </p:pic>
      <p:pic>
        <p:nvPicPr>
          <p:cNvPr id="38" name="Image 37">
            <a:extLst>
              <a:ext uri="{FF2B5EF4-FFF2-40B4-BE49-F238E27FC236}">
                <a16:creationId xmlns:a16="http://schemas.microsoft.com/office/drawing/2014/main" id="{46A36E3E-5FC3-4225-9466-584643235146}"/>
              </a:ext>
            </a:extLst>
          </p:cNvPr>
          <p:cNvPicPr>
            <a:picLocks noChangeAspect="1"/>
          </p:cNvPicPr>
          <p:nvPr/>
        </p:nvPicPr>
        <p:blipFill>
          <a:blip r:embed="rId6"/>
          <a:stretch>
            <a:fillRect/>
          </a:stretch>
        </p:blipFill>
        <p:spPr>
          <a:xfrm>
            <a:off x="9017353" y="2332611"/>
            <a:ext cx="475200" cy="493835"/>
          </a:xfrm>
          <a:prstGeom prst="rect">
            <a:avLst/>
          </a:prstGeom>
        </p:spPr>
      </p:pic>
      <p:sp>
        <p:nvSpPr>
          <p:cNvPr id="48" name="Rectangle 47">
            <a:extLst>
              <a:ext uri="{FF2B5EF4-FFF2-40B4-BE49-F238E27FC236}">
                <a16:creationId xmlns:a16="http://schemas.microsoft.com/office/drawing/2014/main" id="{6837BF77-180F-4E11-A1A0-7B7328D71942}"/>
              </a:ext>
            </a:extLst>
          </p:cNvPr>
          <p:cNvSpPr/>
          <p:nvPr/>
        </p:nvSpPr>
        <p:spPr>
          <a:xfrm>
            <a:off x="8431184" y="2732770"/>
            <a:ext cx="1474816" cy="400110"/>
          </a:xfrm>
          <a:prstGeom prst="rect">
            <a:avLst/>
          </a:prstGeom>
        </p:spPr>
        <p:txBody>
          <a:bodyPr wrap="square">
            <a:spAutoFit/>
          </a:bodyPr>
          <a:lstStyle/>
          <a:p>
            <a:r>
              <a:rPr lang="fr-FR" sz="1000" dirty="0">
                <a:solidFill>
                  <a:srgbClr val="000000"/>
                </a:solidFill>
                <a:latin typeface="Ubuntu"/>
              </a:rPr>
              <a:t>21,70€ht </a:t>
            </a:r>
            <a:r>
              <a:rPr lang="fr-FR" sz="1000" dirty="0">
                <a:solidFill>
                  <a:srgbClr val="7D858F"/>
                </a:solidFill>
                <a:latin typeface="Ubuntu"/>
              </a:rPr>
              <a:t>23,87€TTC </a:t>
            </a:r>
          </a:p>
          <a:p>
            <a:r>
              <a:rPr lang="fr-FR" sz="1000" dirty="0">
                <a:latin typeface="Ubuntu"/>
              </a:rPr>
              <a:t>en dernière minute</a:t>
            </a:r>
          </a:p>
        </p:txBody>
      </p:sp>
      <p:pic>
        <p:nvPicPr>
          <p:cNvPr id="50" name="Image 49">
            <a:extLst>
              <a:ext uri="{FF2B5EF4-FFF2-40B4-BE49-F238E27FC236}">
                <a16:creationId xmlns:a16="http://schemas.microsoft.com/office/drawing/2014/main" id="{752EE785-A257-4F62-A3ED-1884726F7466}"/>
              </a:ext>
            </a:extLst>
          </p:cNvPr>
          <p:cNvPicPr>
            <a:picLocks noChangeAspect="1"/>
          </p:cNvPicPr>
          <p:nvPr/>
        </p:nvPicPr>
        <p:blipFill>
          <a:blip r:embed="rId8"/>
          <a:stretch>
            <a:fillRect/>
          </a:stretch>
        </p:blipFill>
        <p:spPr>
          <a:xfrm>
            <a:off x="8041041" y="2324203"/>
            <a:ext cx="475200" cy="475200"/>
          </a:xfrm>
          <a:prstGeom prst="rect">
            <a:avLst/>
          </a:prstGeom>
        </p:spPr>
      </p:pic>
      <p:pic>
        <p:nvPicPr>
          <p:cNvPr id="39" name="Image 38">
            <a:extLst>
              <a:ext uri="{FF2B5EF4-FFF2-40B4-BE49-F238E27FC236}">
                <a16:creationId xmlns:a16="http://schemas.microsoft.com/office/drawing/2014/main" id="{A6553A04-92D5-44C8-ABCC-7EDF174E63CF}"/>
              </a:ext>
            </a:extLst>
          </p:cNvPr>
          <p:cNvPicPr>
            <a:picLocks noChangeAspect="1"/>
          </p:cNvPicPr>
          <p:nvPr/>
        </p:nvPicPr>
        <p:blipFill>
          <a:blip r:embed="rId8"/>
          <a:stretch>
            <a:fillRect/>
          </a:stretch>
        </p:blipFill>
        <p:spPr>
          <a:xfrm>
            <a:off x="4651036" y="2220693"/>
            <a:ext cx="475200" cy="475200"/>
          </a:xfrm>
          <a:prstGeom prst="rect">
            <a:avLst/>
          </a:prstGeom>
        </p:spPr>
      </p:pic>
    </p:spTree>
    <p:extLst>
      <p:ext uri="{BB962C8B-B14F-4D97-AF65-F5344CB8AC3E}">
        <p14:creationId xmlns:p14="http://schemas.microsoft.com/office/powerpoint/2010/main" val="195735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2667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Ubuntu"/>
              </a:rPr>
              <a:t>Nos menus sélection Printemps - Eté</a:t>
            </a:r>
            <a:endParaRPr lang="fr-FR" sz="1400" dirty="0">
              <a:latin typeface="Ubuntu"/>
            </a:endParaRPr>
          </a:p>
        </p:txBody>
      </p:sp>
      <p:sp>
        <p:nvSpPr>
          <p:cNvPr id="19" name="Rectangle 18"/>
          <p:cNvSpPr/>
          <p:nvPr/>
        </p:nvSpPr>
        <p:spPr>
          <a:xfrm>
            <a:off x="346298" y="2546747"/>
            <a:ext cx="2790006" cy="1862048"/>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Grande salade fraîcheur</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Salade fraîcheur : </a:t>
            </a:r>
            <a:r>
              <a:rPr lang="fr-FR" sz="1100" dirty="0">
                <a:latin typeface="Ubuntu-Light"/>
              </a:rPr>
              <a:t>saumon fumé, salade sucrine, fenouil croquant, courgette cuisinée, tomate, </a:t>
            </a:r>
            <a:r>
              <a:rPr lang="fr-FR" sz="1100" dirty="0" err="1">
                <a:latin typeface="Ubuntu-Light"/>
              </a:rPr>
              <a:t>piquillo</a:t>
            </a:r>
            <a:r>
              <a:rPr lang="fr-FR" sz="1100" dirty="0">
                <a:latin typeface="Ubuntu-Light"/>
              </a:rPr>
              <a:t>, brocoli, vinaigrette au vinaigre balsamique</a:t>
            </a:r>
          </a:p>
          <a:p>
            <a:pPr algn="just"/>
            <a:endParaRPr lang="fr-FR" sz="1100" dirty="0">
              <a:latin typeface="Ubuntu-Light"/>
            </a:endParaRPr>
          </a:p>
          <a:p>
            <a:pPr algn="just"/>
            <a:r>
              <a:rPr lang="fr-FR" sz="1100" b="1" dirty="0">
                <a:latin typeface="Ubuntu-Medium"/>
              </a:rPr>
              <a:t>Yaourt à l’abricot et lait entier, </a:t>
            </a:r>
            <a:r>
              <a:rPr lang="fr-FR" sz="1100" dirty="0">
                <a:latin typeface="Ubuntu-Light"/>
              </a:rPr>
              <a:t>financier tradition aux noisettes</a:t>
            </a:r>
            <a:endParaRPr lang="fr-FR" sz="1100" dirty="0">
              <a:latin typeface="Ubuntu"/>
            </a:endParaRPr>
          </a:p>
        </p:txBody>
      </p:sp>
      <p:sp>
        <p:nvSpPr>
          <p:cNvPr id="21" name="Rectangle 20"/>
          <p:cNvSpPr/>
          <p:nvPr/>
        </p:nvSpPr>
        <p:spPr>
          <a:xfrm>
            <a:off x="3650120" y="2577139"/>
            <a:ext cx="2790006" cy="2539157"/>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Le prince de Paris</a:t>
            </a: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Taboulé de maïs croquant</a:t>
            </a:r>
          </a:p>
          <a:p>
            <a:pPr algn="just"/>
            <a:endParaRPr lang="fr-FR" sz="1100" dirty="0">
              <a:latin typeface="Ubuntu-Medium"/>
            </a:endParaRPr>
          </a:p>
          <a:p>
            <a:pPr algn="just"/>
            <a:r>
              <a:rPr lang="fr-FR" sz="1100" b="1" dirty="0">
                <a:latin typeface="Ubuntu-Medium"/>
              </a:rPr>
              <a:t>Salade de pomme de terre grenaille, </a:t>
            </a:r>
            <a:r>
              <a:rPr lang="fr-FR" sz="1100" dirty="0">
                <a:latin typeface="Ubuntu-Light"/>
              </a:rPr>
              <a:t>vinaigrette à la moutarde de Meaux et jambon Prince de Paris</a:t>
            </a:r>
          </a:p>
          <a:p>
            <a:pPr algn="just"/>
            <a:endParaRPr lang="fr-FR" sz="1100" dirty="0">
              <a:latin typeface="Ubuntu-Light"/>
            </a:endParaRPr>
          </a:p>
          <a:p>
            <a:pPr algn="just"/>
            <a:r>
              <a:rPr lang="fr-FR" sz="1100" b="1" dirty="0">
                <a:latin typeface="Ubuntu-Medium"/>
              </a:rPr>
              <a:t>Sélection de fromages affinés, </a:t>
            </a:r>
          </a:p>
          <a:p>
            <a:pPr algn="just"/>
            <a:r>
              <a:rPr lang="fr-FR" sz="1100" dirty="0">
                <a:latin typeface="Ubuntu-Light"/>
              </a:rPr>
              <a:t>pain, beurre bio</a:t>
            </a:r>
          </a:p>
          <a:p>
            <a:pPr algn="just"/>
            <a:endParaRPr lang="fr-FR" sz="1100" dirty="0">
              <a:latin typeface="Ubuntu-Medium"/>
            </a:endParaRPr>
          </a:p>
          <a:p>
            <a:pPr algn="just"/>
            <a:r>
              <a:rPr lang="fr-FR" sz="1100" b="1" dirty="0">
                <a:latin typeface="Ubuntu-Medium"/>
              </a:rPr>
              <a:t>Île flottante aux amandes, </a:t>
            </a:r>
            <a:r>
              <a:rPr lang="fr-FR" sz="1100" dirty="0">
                <a:latin typeface="Ubuntu-Light"/>
              </a:rPr>
              <a:t>crème anglaise à la vanille</a:t>
            </a:r>
            <a:endParaRPr lang="fr-FR" sz="1100" dirty="0">
              <a:latin typeface="Ubuntu"/>
            </a:endParaRPr>
          </a:p>
        </p:txBody>
      </p:sp>
      <p:sp>
        <p:nvSpPr>
          <p:cNvPr id="22" name="Rectangle 21"/>
          <p:cNvSpPr/>
          <p:nvPr/>
        </p:nvSpPr>
        <p:spPr>
          <a:xfrm>
            <a:off x="6800750" y="2524086"/>
            <a:ext cx="2790006" cy="2708434"/>
          </a:xfrm>
          <a:prstGeom prst="rect">
            <a:avLst/>
          </a:prstGeom>
        </p:spPr>
        <p:txBody>
          <a:bodyPr wrap="square">
            <a:spAutoFit/>
          </a:bodyPr>
          <a:lstStyle/>
          <a:p>
            <a:pPr algn="just"/>
            <a:r>
              <a:rPr lang="fr-FR" sz="1600" b="1" dirty="0">
                <a:solidFill>
                  <a:srgbClr val="8D605E"/>
                </a:solidFill>
                <a:latin typeface="Footlight MT Light" panose="0204060206030A020304" pitchFamily="18" charset="0"/>
              </a:rPr>
              <a:t>Mitonné de </a:t>
            </a:r>
            <a:r>
              <a:rPr lang="fr-FR" sz="1600" b="1" dirty="0" err="1">
                <a:solidFill>
                  <a:srgbClr val="8D605E"/>
                </a:solidFill>
                <a:latin typeface="Footlight MT Light" panose="0204060206030A020304" pitchFamily="18" charset="0"/>
              </a:rPr>
              <a:t>boeuf</a:t>
            </a:r>
            <a:endParaRPr lang="fr-FR" sz="1600" b="1" dirty="0">
              <a:solidFill>
                <a:srgbClr val="8D605E"/>
              </a:solidFill>
              <a:latin typeface="Footlight MT Light" panose="0204060206030A020304" pitchFamily="18" charset="0"/>
            </a:endParaRPr>
          </a:p>
          <a:p>
            <a:pPr algn="just"/>
            <a:endParaRPr lang="fr-FR" sz="1100" dirty="0">
              <a:solidFill>
                <a:srgbClr val="000000"/>
              </a:solidFill>
              <a:latin typeface="Ubuntu"/>
            </a:endParaRPr>
          </a:p>
          <a:p>
            <a:pPr algn="just"/>
            <a:endParaRPr lang="fr-FR" sz="1100" dirty="0">
              <a:solidFill>
                <a:srgbClr val="000000"/>
              </a:solidFill>
              <a:latin typeface="Ubuntu"/>
            </a:endParaRPr>
          </a:p>
          <a:p>
            <a:pPr algn="just"/>
            <a:r>
              <a:rPr lang="fr-FR" sz="1100" b="1" dirty="0">
                <a:latin typeface="Ubuntu-Medium"/>
              </a:rPr>
              <a:t>Salade de pastèque, </a:t>
            </a:r>
            <a:r>
              <a:rPr lang="fr-FR" sz="1100" dirty="0">
                <a:latin typeface="Ubuntu-Light"/>
              </a:rPr>
              <a:t>tomate, vinaigrette au vinaigre de tomate</a:t>
            </a:r>
          </a:p>
          <a:p>
            <a:pPr algn="just"/>
            <a:endParaRPr lang="fr-FR" sz="1100" dirty="0">
              <a:latin typeface="Ubuntu-Light"/>
            </a:endParaRPr>
          </a:p>
          <a:p>
            <a:pPr algn="just"/>
            <a:r>
              <a:rPr lang="fr-FR" sz="1100" b="1" dirty="0">
                <a:latin typeface="Ubuntu-Medium"/>
              </a:rPr>
              <a:t>Mitonné de </a:t>
            </a:r>
            <a:r>
              <a:rPr lang="fr-FR" sz="1100" b="1" dirty="0" err="1">
                <a:latin typeface="Ubuntu-Medium"/>
              </a:rPr>
              <a:t>boeuf</a:t>
            </a:r>
            <a:r>
              <a:rPr lang="fr-FR" sz="1100" b="1" dirty="0">
                <a:latin typeface="Ubuntu-Medium"/>
              </a:rPr>
              <a:t> </a:t>
            </a:r>
            <a:r>
              <a:rPr lang="fr-FR" sz="1100" dirty="0">
                <a:latin typeface="Ubuntu-Medium"/>
              </a:rPr>
              <a:t>aux carottes et aux tomates confites, </a:t>
            </a:r>
            <a:r>
              <a:rPr lang="fr-FR" sz="1100" dirty="0">
                <a:latin typeface="Ubuntu-Light"/>
              </a:rPr>
              <a:t>sauce tartare, </a:t>
            </a:r>
            <a:r>
              <a:rPr lang="fr-FR" sz="1100" dirty="0" err="1">
                <a:latin typeface="Ubuntu-Light"/>
              </a:rPr>
              <a:t>oeuf</a:t>
            </a:r>
            <a:r>
              <a:rPr lang="fr-FR" sz="1100" dirty="0">
                <a:latin typeface="Ubuntu-Light"/>
              </a:rPr>
              <a:t> de caille, légumes jardiniers, pomme de terre grenaille</a:t>
            </a:r>
          </a:p>
          <a:p>
            <a:pPr algn="just"/>
            <a:endParaRPr lang="fr-FR" sz="1100" dirty="0">
              <a:latin typeface="Ubuntu-Light"/>
            </a:endParaRPr>
          </a:p>
          <a:p>
            <a:pPr algn="just"/>
            <a:r>
              <a:rPr lang="fr-FR" sz="1100" b="1" dirty="0">
                <a:latin typeface="Ubuntu-Medium"/>
              </a:rPr>
              <a:t>Sélection de fromages affinés,</a:t>
            </a:r>
          </a:p>
          <a:p>
            <a:pPr algn="just"/>
            <a:r>
              <a:rPr lang="fr-FR" sz="1100" dirty="0">
                <a:latin typeface="Ubuntu-Light"/>
              </a:rPr>
              <a:t>pain, beurre bio</a:t>
            </a:r>
          </a:p>
          <a:p>
            <a:pPr algn="just"/>
            <a:endParaRPr lang="fr-FR" sz="1100" dirty="0">
              <a:latin typeface="Ubuntu-Light"/>
            </a:endParaRPr>
          </a:p>
          <a:p>
            <a:pPr algn="just"/>
            <a:r>
              <a:rPr lang="fr-FR" sz="1100" b="1" dirty="0">
                <a:latin typeface="Ubuntu-Medium"/>
              </a:rPr>
              <a:t>Tartelette macaron </a:t>
            </a:r>
            <a:r>
              <a:rPr lang="fr-FR" sz="1100" b="1" dirty="0">
                <a:latin typeface="Ubuntu-Light"/>
              </a:rPr>
              <a:t>au chocolat</a:t>
            </a:r>
            <a:endParaRPr lang="fr-FR" sz="1100" b="1" dirty="0">
              <a:latin typeface="Ubuntu"/>
            </a:endParaRPr>
          </a:p>
        </p:txBody>
      </p:sp>
      <p:sp>
        <p:nvSpPr>
          <p:cNvPr id="23" name="Rectangle 22"/>
          <p:cNvSpPr/>
          <p:nvPr/>
        </p:nvSpPr>
        <p:spPr>
          <a:xfrm>
            <a:off x="473894" y="5886972"/>
            <a:ext cx="1587500" cy="217505"/>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BLANC</a:t>
            </a:r>
          </a:p>
        </p:txBody>
      </p:sp>
      <p:sp>
        <p:nvSpPr>
          <p:cNvPr id="24" name="Rectangle 23"/>
          <p:cNvSpPr/>
          <p:nvPr/>
        </p:nvSpPr>
        <p:spPr>
          <a:xfrm>
            <a:off x="3671386" y="5860158"/>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ROUGE</a:t>
            </a:r>
          </a:p>
        </p:txBody>
      </p:sp>
      <p:sp>
        <p:nvSpPr>
          <p:cNvPr id="25" name="Rectangle 24"/>
          <p:cNvSpPr/>
          <p:nvPr/>
        </p:nvSpPr>
        <p:spPr>
          <a:xfrm>
            <a:off x="6868878" y="5849525"/>
            <a:ext cx="1587500" cy="228600"/>
          </a:xfrm>
          <a:prstGeom prst="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latin typeface="Ubuntu"/>
              </a:rPr>
              <a:t>CONSEIL VIN ROUGE</a:t>
            </a:r>
          </a:p>
        </p:txBody>
      </p:sp>
      <p:sp>
        <p:nvSpPr>
          <p:cNvPr id="26" name="Rectangle 25"/>
          <p:cNvSpPr/>
          <p:nvPr/>
        </p:nvSpPr>
        <p:spPr>
          <a:xfrm>
            <a:off x="473894" y="6124588"/>
            <a:ext cx="2790006" cy="600164"/>
          </a:xfrm>
          <a:prstGeom prst="rect">
            <a:avLst/>
          </a:prstGeom>
        </p:spPr>
        <p:txBody>
          <a:bodyPr wrap="square">
            <a:spAutoFit/>
          </a:bodyPr>
          <a:lstStyle/>
          <a:p>
            <a:r>
              <a:rPr lang="fr-FR" sz="1100" dirty="0">
                <a:solidFill>
                  <a:srgbClr val="000000"/>
                </a:solidFill>
                <a:latin typeface="Ubuntu"/>
              </a:rPr>
              <a:t>Lubéron AOC, 75cl</a:t>
            </a:r>
          </a:p>
          <a:p>
            <a:r>
              <a:rPr lang="fr-FR" sz="1100" dirty="0">
                <a:solidFill>
                  <a:srgbClr val="000000"/>
                </a:solidFill>
                <a:latin typeface="Ubuntu"/>
              </a:rPr>
              <a:t>Un allié de choix</a:t>
            </a:r>
          </a:p>
          <a:p>
            <a:r>
              <a:rPr lang="fr-FR" sz="1100" dirty="0">
                <a:solidFill>
                  <a:srgbClr val="7D858F"/>
                </a:solidFill>
                <a:latin typeface="Ubuntu"/>
              </a:rPr>
              <a:t>7,80€HT 9,36€TTC</a:t>
            </a:r>
            <a:endParaRPr lang="fr-FR" sz="1100" dirty="0">
              <a:latin typeface="Ubuntu"/>
            </a:endParaRPr>
          </a:p>
        </p:txBody>
      </p:sp>
      <p:sp>
        <p:nvSpPr>
          <p:cNvPr id="27" name="Rectangle 26"/>
          <p:cNvSpPr/>
          <p:nvPr/>
        </p:nvSpPr>
        <p:spPr>
          <a:xfrm>
            <a:off x="3671386" y="6088758"/>
            <a:ext cx="2790006" cy="769441"/>
          </a:xfrm>
          <a:prstGeom prst="rect">
            <a:avLst/>
          </a:prstGeom>
        </p:spPr>
        <p:txBody>
          <a:bodyPr wrap="square">
            <a:spAutoFit/>
          </a:bodyPr>
          <a:lstStyle/>
          <a:p>
            <a:pPr lvl="0"/>
            <a:r>
              <a:rPr lang="fr-FR" sz="1100" dirty="0">
                <a:solidFill>
                  <a:srgbClr val="000000"/>
                </a:solidFill>
                <a:latin typeface="Ubuntu"/>
              </a:rPr>
              <a:t>Valençay Griottes AOC </a:t>
            </a:r>
          </a:p>
          <a:p>
            <a:pPr lvl="0"/>
            <a:r>
              <a:rPr lang="fr-FR" sz="1100" dirty="0">
                <a:solidFill>
                  <a:srgbClr val="52302C"/>
                </a:solidFill>
                <a:latin typeface="Ubuntu"/>
              </a:rPr>
              <a:t> Domaine des Moreaux</a:t>
            </a:r>
            <a:r>
              <a:rPr lang="fr-FR" sz="1100" dirty="0">
                <a:solidFill>
                  <a:srgbClr val="000000"/>
                </a:solidFill>
                <a:latin typeface="Ubuntu"/>
              </a:rPr>
              <a:t> , 75cl</a:t>
            </a:r>
          </a:p>
          <a:p>
            <a:pPr lvl="0"/>
            <a:r>
              <a:rPr lang="fr-FR" sz="1100" dirty="0">
                <a:solidFill>
                  <a:srgbClr val="000000"/>
                </a:solidFill>
                <a:latin typeface="Ubuntu"/>
              </a:rPr>
              <a:t>Notes de fruits rouges</a:t>
            </a:r>
          </a:p>
          <a:p>
            <a:r>
              <a:rPr lang="fr-FR" sz="1100" dirty="0">
                <a:solidFill>
                  <a:srgbClr val="7D858F"/>
                </a:solidFill>
                <a:latin typeface="Ubuntu"/>
              </a:rPr>
              <a:t>10,10€HT 12,12€TTC</a:t>
            </a:r>
            <a:endParaRPr lang="fr-FR" sz="1100" dirty="0">
              <a:latin typeface="Ubuntu"/>
            </a:endParaRPr>
          </a:p>
        </p:txBody>
      </p:sp>
      <p:sp>
        <p:nvSpPr>
          <p:cNvPr id="28" name="Rectangle 27"/>
          <p:cNvSpPr/>
          <p:nvPr/>
        </p:nvSpPr>
        <p:spPr>
          <a:xfrm>
            <a:off x="6868878" y="6078125"/>
            <a:ext cx="2790006" cy="600164"/>
          </a:xfrm>
          <a:prstGeom prst="rect">
            <a:avLst/>
          </a:prstGeom>
        </p:spPr>
        <p:txBody>
          <a:bodyPr wrap="square">
            <a:spAutoFit/>
          </a:bodyPr>
          <a:lstStyle/>
          <a:p>
            <a:r>
              <a:rPr lang="fr-FR" sz="1100" dirty="0">
                <a:solidFill>
                  <a:srgbClr val="000000"/>
                </a:solidFill>
                <a:latin typeface="Ubuntu"/>
              </a:rPr>
              <a:t>Luberon AOC, 75 cl</a:t>
            </a:r>
          </a:p>
          <a:p>
            <a:r>
              <a:rPr lang="fr-FR" sz="1100" dirty="0">
                <a:solidFill>
                  <a:srgbClr val="000000"/>
                </a:solidFill>
                <a:latin typeface="Ubuntu"/>
              </a:rPr>
              <a:t>Fin de bouche aérienne</a:t>
            </a:r>
          </a:p>
          <a:p>
            <a:r>
              <a:rPr lang="fr-FR" sz="1100" dirty="0">
                <a:solidFill>
                  <a:srgbClr val="7D858F"/>
                </a:solidFill>
                <a:latin typeface="Ubuntu"/>
              </a:rPr>
              <a:t>7,80€HT 9,36€TTC</a:t>
            </a:r>
            <a:endParaRPr lang="fr-FR" sz="1100" dirty="0">
              <a:latin typeface="Ubuntu"/>
            </a:endParaRPr>
          </a:p>
        </p:txBody>
      </p:sp>
      <p:sp>
        <p:nvSpPr>
          <p:cNvPr id="29" name="Rectangle 28"/>
          <p:cNvSpPr/>
          <p:nvPr/>
        </p:nvSpPr>
        <p:spPr>
          <a:xfrm>
            <a:off x="466274" y="5463758"/>
            <a:ext cx="2112010" cy="261610"/>
          </a:xfrm>
          <a:prstGeom prst="rect">
            <a:avLst/>
          </a:prstGeom>
        </p:spPr>
        <p:txBody>
          <a:bodyPr wrap="square">
            <a:spAutoFit/>
          </a:bodyPr>
          <a:lstStyle/>
          <a:p>
            <a:r>
              <a:rPr lang="fr-FR" sz="1100" dirty="0">
                <a:solidFill>
                  <a:srgbClr val="000000"/>
                </a:solidFill>
                <a:latin typeface="Ubuntu"/>
              </a:rPr>
              <a:t>20€ht </a:t>
            </a:r>
            <a:r>
              <a:rPr lang="fr-FR" sz="1100" dirty="0">
                <a:solidFill>
                  <a:srgbClr val="7D858F"/>
                </a:solidFill>
                <a:latin typeface="Ubuntu"/>
              </a:rPr>
              <a:t>22€TTC</a:t>
            </a:r>
          </a:p>
        </p:txBody>
      </p:sp>
      <p:sp>
        <p:nvSpPr>
          <p:cNvPr id="30" name="Rectangle 29"/>
          <p:cNvSpPr/>
          <p:nvPr/>
        </p:nvSpPr>
        <p:spPr>
          <a:xfrm>
            <a:off x="3671386" y="5486184"/>
            <a:ext cx="1700714" cy="261610"/>
          </a:xfrm>
          <a:prstGeom prst="rect">
            <a:avLst/>
          </a:prstGeom>
        </p:spPr>
        <p:txBody>
          <a:bodyPr wrap="square">
            <a:spAutoFit/>
          </a:bodyPr>
          <a:lstStyle/>
          <a:p>
            <a:r>
              <a:rPr lang="fr-FR" sz="1100" dirty="0">
                <a:solidFill>
                  <a:srgbClr val="000000"/>
                </a:solidFill>
                <a:latin typeface="Ubuntu"/>
              </a:rPr>
              <a:t>17,50€ht </a:t>
            </a:r>
            <a:r>
              <a:rPr lang="fr-FR" sz="1100" dirty="0">
                <a:solidFill>
                  <a:srgbClr val="7D858F"/>
                </a:solidFill>
                <a:latin typeface="Ubuntu"/>
              </a:rPr>
              <a:t>19,25€TTC</a:t>
            </a:r>
            <a:endParaRPr lang="fr-FR" dirty="0"/>
          </a:p>
        </p:txBody>
      </p:sp>
      <p:sp>
        <p:nvSpPr>
          <p:cNvPr id="31" name="Rectangle 30"/>
          <p:cNvSpPr/>
          <p:nvPr/>
        </p:nvSpPr>
        <p:spPr>
          <a:xfrm>
            <a:off x="6857632" y="5486876"/>
            <a:ext cx="1598746" cy="261610"/>
          </a:xfrm>
          <a:prstGeom prst="rect">
            <a:avLst/>
          </a:prstGeom>
        </p:spPr>
        <p:txBody>
          <a:bodyPr wrap="square">
            <a:spAutoFit/>
          </a:bodyPr>
          <a:lstStyle/>
          <a:p>
            <a:r>
              <a:rPr lang="fr-FR" sz="1100" dirty="0">
                <a:solidFill>
                  <a:srgbClr val="000000"/>
                </a:solidFill>
                <a:latin typeface="Ubuntu"/>
              </a:rPr>
              <a:t>22€ht </a:t>
            </a:r>
            <a:r>
              <a:rPr lang="fr-FR" sz="1100" dirty="0">
                <a:solidFill>
                  <a:srgbClr val="7D858F"/>
                </a:solidFill>
                <a:latin typeface="Ubuntu"/>
              </a:rPr>
              <a:t>24,20€TTC</a:t>
            </a:r>
            <a:endParaRPr lang="fr-FR" dirty="0"/>
          </a:p>
        </p:txBody>
      </p:sp>
      <p:sp>
        <p:nvSpPr>
          <p:cNvPr id="32" name="Rectangle : avec coin rogné 31"/>
          <p:cNvSpPr/>
          <p:nvPr/>
        </p:nvSpPr>
        <p:spPr>
          <a:xfrm rot="10800000">
            <a:off x="9612350" y="266700"/>
            <a:ext cx="293649" cy="2033852"/>
          </a:xfrm>
          <a:prstGeom prst="snip1Rect">
            <a:avLst/>
          </a:prstGeom>
          <a:solidFill>
            <a:srgbClr val="F0555D"/>
          </a:solidFill>
          <a:ln>
            <a:solidFill>
              <a:srgbClr val="F0555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100" dirty="0">
                <a:latin typeface="Ubuntu"/>
              </a:rPr>
              <a:t>Plateaux-repas</a:t>
            </a:r>
            <a:r>
              <a:rPr lang="fr-FR" dirty="0">
                <a:latin typeface="Ubuntu"/>
              </a:rPr>
              <a:t> </a:t>
            </a:r>
            <a:r>
              <a:rPr lang="fr-FR" sz="1600" b="1" dirty="0">
                <a:latin typeface="Ubuntu"/>
              </a:rPr>
              <a:t>BISTROT</a:t>
            </a:r>
          </a:p>
        </p:txBody>
      </p:sp>
      <p:pic>
        <p:nvPicPr>
          <p:cNvPr id="5" name="Image 4">
            <a:extLst>
              <a:ext uri="{FF2B5EF4-FFF2-40B4-BE49-F238E27FC236}">
                <a16:creationId xmlns:a16="http://schemas.microsoft.com/office/drawing/2014/main" id="{ED9CBB34-CED6-481B-82FA-0D761AF61442}"/>
              </a:ext>
            </a:extLst>
          </p:cNvPr>
          <p:cNvPicPr>
            <a:picLocks noChangeAspect="1"/>
          </p:cNvPicPr>
          <p:nvPr/>
        </p:nvPicPr>
        <p:blipFill>
          <a:blip r:embed="rId2"/>
          <a:stretch>
            <a:fillRect/>
          </a:stretch>
        </p:blipFill>
        <p:spPr>
          <a:xfrm>
            <a:off x="346298" y="473471"/>
            <a:ext cx="2696035" cy="1800000"/>
          </a:xfrm>
          <a:prstGeom prst="rect">
            <a:avLst/>
          </a:prstGeom>
        </p:spPr>
      </p:pic>
      <p:pic>
        <p:nvPicPr>
          <p:cNvPr id="9" name="Image 8">
            <a:extLst>
              <a:ext uri="{FF2B5EF4-FFF2-40B4-BE49-F238E27FC236}">
                <a16:creationId xmlns:a16="http://schemas.microsoft.com/office/drawing/2014/main" id="{6DBFBD1E-24F9-438B-9213-AFC7EDC77795}"/>
              </a:ext>
            </a:extLst>
          </p:cNvPr>
          <p:cNvPicPr>
            <a:picLocks noChangeAspect="1"/>
          </p:cNvPicPr>
          <p:nvPr/>
        </p:nvPicPr>
        <p:blipFill>
          <a:blip r:embed="rId3"/>
          <a:stretch>
            <a:fillRect/>
          </a:stretch>
        </p:blipFill>
        <p:spPr>
          <a:xfrm>
            <a:off x="3697105" y="477084"/>
            <a:ext cx="2696035" cy="1800000"/>
          </a:xfrm>
          <a:prstGeom prst="rect">
            <a:avLst/>
          </a:prstGeom>
        </p:spPr>
      </p:pic>
      <p:pic>
        <p:nvPicPr>
          <p:cNvPr id="11" name="Image 10">
            <a:extLst>
              <a:ext uri="{FF2B5EF4-FFF2-40B4-BE49-F238E27FC236}">
                <a16:creationId xmlns:a16="http://schemas.microsoft.com/office/drawing/2014/main" id="{CEEFCD97-CFEA-4926-9A18-76CED629EE3F}"/>
              </a:ext>
            </a:extLst>
          </p:cNvPr>
          <p:cNvPicPr>
            <a:picLocks noChangeAspect="1"/>
          </p:cNvPicPr>
          <p:nvPr/>
        </p:nvPicPr>
        <p:blipFill>
          <a:blip r:embed="rId4"/>
          <a:stretch>
            <a:fillRect/>
          </a:stretch>
        </p:blipFill>
        <p:spPr>
          <a:xfrm>
            <a:off x="6894721" y="473471"/>
            <a:ext cx="2696035" cy="1800000"/>
          </a:xfrm>
          <a:prstGeom prst="rect">
            <a:avLst/>
          </a:prstGeom>
        </p:spPr>
      </p:pic>
      <p:pic>
        <p:nvPicPr>
          <p:cNvPr id="33" name="Image 32">
            <a:extLst>
              <a:ext uri="{FF2B5EF4-FFF2-40B4-BE49-F238E27FC236}">
                <a16:creationId xmlns:a16="http://schemas.microsoft.com/office/drawing/2014/main" id="{E8D8FFDD-E7E9-4177-966A-2D8A462A55E1}"/>
              </a:ext>
            </a:extLst>
          </p:cNvPr>
          <p:cNvPicPr>
            <a:picLocks noChangeAspect="1"/>
          </p:cNvPicPr>
          <p:nvPr/>
        </p:nvPicPr>
        <p:blipFill>
          <a:blip r:embed="rId5"/>
          <a:stretch>
            <a:fillRect/>
          </a:stretch>
        </p:blipFill>
        <p:spPr>
          <a:xfrm>
            <a:off x="2573666" y="2425780"/>
            <a:ext cx="495300" cy="495300"/>
          </a:xfrm>
          <a:prstGeom prst="rect">
            <a:avLst/>
          </a:prstGeom>
        </p:spPr>
      </p:pic>
    </p:spTree>
    <p:extLst>
      <p:ext uri="{BB962C8B-B14F-4D97-AF65-F5344CB8AC3E}">
        <p14:creationId xmlns:p14="http://schemas.microsoft.com/office/powerpoint/2010/main" val="50138922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4118</TotalTime>
  <Words>6389</Words>
  <Application>Microsoft Office PowerPoint</Application>
  <PresentationFormat>Format A4 (210 x 297 mm)</PresentationFormat>
  <Paragraphs>1239</Paragraphs>
  <Slides>31</Slides>
  <Notes>1</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31</vt:i4>
      </vt:variant>
    </vt:vector>
  </HeadingPairs>
  <TitlesOfParts>
    <vt:vector size="44" baseType="lpstr">
      <vt:lpstr>AmaticSC-Bold</vt:lpstr>
      <vt:lpstr>Arial</vt:lpstr>
      <vt:lpstr>Calibri</vt:lpstr>
      <vt:lpstr>Calibri Light</vt:lpstr>
      <vt:lpstr>Footlight MT Light</vt:lpstr>
      <vt:lpstr>Maiandra GD</vt:lpstr>
      <vt:lpstr>Ubuntu</vt:lpstr>
      <vt:lpstr>Ubuntu-Bold</vt:lpstr>
      <vt:lpstr>Ubuntu-Light</vt:lpstr>
      <vt:lpstr>Ubuntu-LightItalic</vt:lpstr>
      <vt:lpstr>Ubuntu-Medium</vt:lpstr>
      <vt:lpstr>Ubuntu-MediumItalic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Cécile BARBAUX</dc:creator>
  <cp:lastModifiedBy>Sandra TOUCHE</cp:lastModifiedBy>
  <cp:revision>313</cp:revision>
  <cp:lastPrinted>2018-02-20T14:51:32Z</cp:lastPrinted>
  <dcterms:created xsi:type="dcterms:W3CDTF">2017-07-31T11:30:53Z</dcterms:created>
  <dcterms:modified xsi:type="dcterms:W3CDTF">2018-05-22T11:51:34Z</dcterms:modified>
</cp:coreProperties>
</file>